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4"/>
  </p:notesMasterIdLst>
  <p:handoutMasterIdLst>
    <p:handoutMasterId r:id="rId15"/>
  </p:handoutMasterIdLst>
  <p:sldIdLst>
    <p:sldId id="292" r:id="rId5"/>
    <p:sldId id="291" r:id="rId6"/>
    <p:sldId id="299" r:id="rId7"/>
    <p:sldId id="295" r:id="rId8"/>
    <p:sldId id="297" r:id="rId9"/>
    <p:sldId id="303" r:id="rId10"/>
    <p:sldId id="305" r:id="rId11"/>
    <p:sldId id="296" r:id="rId12"/>
    <p:sldId id="293" r:id="rId13"/>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003773"/>
    <a:srgbClr val="425A94"/>
    <a:srgbClr val="6175A5"/>
    <a:srgbClr val="E98B0D"/>
    <a:srgbClr val="1E5082"/>
    <a:srgbClr val="BFBFBF"/>
    <a:srgbClr val="F3E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493" autoAdjust="0"/>
  </p:normalViewPr>
  <p:slideViewPr>
    <p:cSldViewPr snapToGrid="0">
      <p:cViewPr varScale="1">
        <p:scale>
          <a:sx n="58" d="100"/>
          <a:sy n="58" d="100"/>
        </p:scale>
        <p:origin x="396" y="2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09/05/2024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09/05/2024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Lo STATO DI NUTRIZIONE costituisce un aspetto fondamentale dello stato di salute e condiziona a sua volta altri aspetti della salute stessa, quali resistenza alle infezioni, insorgenza di malattie cronico degenerative </a:t>
            </a:r>
            <a:r>
              <a:rPr lang="it-IT" dirty="0" err="1"/>
              <a:t>ecc</a:t>
            </a:r>
            <a:r>
              <a:rPr lang="it-IT" dirty="0"/>
              <a:t>…</a:t>
            </a:r>
          </a:p>
          <a:p>
            <a:endParaRPr lang="it-IT" dirty="0"/>
          </a:p>
        </p:txBody>
      </p:sp>
      <p:sp>
        <p:nvSpPr>
          <p:cNvPr id="4" name="Slide Number Placeholder 3"/>
          <p:cNvSpPr>
            <a:spLocks noGrp="1"/>
          </p:cNvSpPr>
          <p:nvPr>
            <p:ph type="sldNum" sz="quarter" idx="5"/>
          </p:nvPr>
        </p:nvSpPr>
        <p:spPr/>
        <p:txBody>
          <a:bodyPr/>
          <a:lstStyle/>
          <a:p>
            <a:pPr rtl="0"/>
            <a:fld id="{284ECAD9-32EE-4091-BDA5-6BD15ACC5E58}" type="slidenum">
              <a:rPr lang="it-IT" noProof="0" smtClean="0"/>
              <a:t>2</a:t>
            </a:fld>
            <a:endParaRPr lang="it-IT" noProof="0" dirty="0"/>
          </a:p>
        </p:txBody>
      </p:sp>
    </p:spTree>
    <p:extLst>
      <p:ext uri="{BB962C8B-B14F-4D97-AF65-F5344CB8AC3E}">
        <p14:creationId xmlns:p14="http://schemas.microsoft.com/office/powerpoint/2010/main" val="349378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Valutazione dei consumi alimentari</a:t>
            </a:r>
          </a:p>
          <a:p>
            <a:r>
              <a:rPr lang="it-IT" dirty="0"/>
              <a:t>Gestione alimentazione</a:t>
            </a:r>
          </a:p>
          <a:p>
            <a:r>
              <a:rPr lang="it-IT" dirty="0"/>
              <a:t>Comportamento alimentare</a:t>
            </a:r>
          </a:p>
          <a:p>
            <a:r>
              <a:rPr lang="it-IT" dirty="0"/>
              <a:t>Utilizzo di integratori</a:t>
            </a:r>
          </a:p>
          <a:p>
            <a:r>
              <a:rPr lang="it-IT" dirty="0"/>
              <a:t>Disponibilità di cibo</a:t>
            </a:r>
          </a:p>
          <a:p>
            <a:r>
              <a:rPr lang="it-IT" dirty="0"/>
              <a:t>Qualità di vita correlata alla nutrizione</a:t>
            </a:r>
          </a:p>
          <a:p>
            <a:endParaRPr lang="it-IT" dirty="0"/>
          </a:p>
        </p:txBody>
      </p:sp>
      <p:sp>
        <p:nvSpPr>
          <p:cNvPr id="4" name="Slide Number Placeholder 3"/>
          <p:cNvSpPr>
            <a:spLocks noGrp="1"/>
          </p:cNvSpPr>
          <p:nvPr>
            <p:ph type="sldNum" sz="quarter" idx="5"/>
          </p:nvPr>
        </p:nvSpPr>
        <p:spPr/>
        <p:txBody>
          <a:bodyPr/>
          <a:lstStyle/>
          <a:p>
            <a:pPr rtl="0"/>
            <a:fld id="{284ECAD9-32EE-4091-BDA5-6BD15ACC5E58}" type="slidenum">
              <a:rPr lang="it-IT" noProof="0" smtClean="0"/>
              <a:t>3</a:t>
            </a:fld>
            <a:endParaRPr lang="it-IT" noProof="0" dirty="0"/>
          </a:p>
        </p:txBody>
      </p:sp>
    </p:spTree>
    <p:extLst>
      <p:ext uri="{BB962C8B-B14F-4D97-AF65-F5344CB8AC3E}">
        <p14:creationId xmlns:p14="http://schemas.microsoft.com/office/powerpoint/2010/main" val="236105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va tenuto ben presente che questi comportamenti alimentari possono essere causa di mancata perdita di peso pre-operatoria e di recupero del peso in fase post-operatoria con frequenti problematiche di rigurgito e vomito conseguenti alla difficoltà che si riscontra nel mangiare lentamente piccole quantità di cibo dopo che si è stati operati. In particolare lo sweet eating spesso permane anche dopo l’intervento compromettendo il buon risultato dello stesso in quanto si assumono cibi che, anche se introdotti in piccole quantità come indotto dall’intervento, determinano comunque un elevato apporto calorico con conseguente difficoltà a perdere peso.</a:t>
            </a:r>
          </a:p>
          <a:p>
            <a:endParaRPr lang="it-IT" dirty="0"/>
          </a:p>
        </p:txBody>
      </p:sp>
      <p:sp>
        <p:nvSpPr>
          <p:cNvPr id="4" name="Segnaposto numero diapositiva 3"/>
          <p:cNvSpPr>
            <a:spLocks noGrp="1"/>
          </p:cNvSpPr>
          <p:nvPr>
            <p:ph type="sldNum" sz="quarter" idx="10"/>
          </p:nvPr>
        </p:nvSpPr>
        <p:spPr/>
        <p:txBody>
          <a:bodyPr/>
          <a:lstStyle/>
          <a:p>
            <a:pPr rtl="0"/>
            <a:fld id="{284ECAD9-32EE-4091-BDA5-6BD15ACC5E58}" type="slidenum">
              <a:rPr lang="it-IT" noProof="0" smtClean="0"/>
              <a:t>5</a:t>
            </a:fld>
            <a:endParaRPr lang="it-IT" noProof="0" dirty="0"/>
          </a:p>
        </p:txBody>
      </p:sp>
    </p:spTree>
    <p:extLst>
      <p:ext uri="{BB962C8B-B14F-4D97-AF65-F5344CB8AC3E}">
        <p14:creationId xmlns:p14="http://schemas.microsoft.com/office/powerpoint/2010/main" val="338871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va tenuto ben presente che questi comportamenti alimentari possono essere causa di mancata perdita di peso pre-operatoria e di recupero del peso in fase post-operatoria con frequenti problematiche di rigurgito e vomito conseguenti alla difficoltà che si riscontra nel mangiare lentamente piccole quantità di cibo dopo che si è stati operati. In particolare lo sweet eating spesso permane anche dopo l’intervento compromettendo il buon risultato dello stesso in quanto si assumono cibi che, anche se introdotti in piccole quantità come indotto dall’intervento, determinano comunque un elevato apporto calorico con conseguente difficoltà a perdere peso.</a:t>
            </a:r>
          </a:p>
          <a:p>
            <a:endParaRPr lang="it-IT" dirty="0"/>
          </a:p>
        </p:txBody>
      </p:sp>
      <p:sp>
        <p:nvSpPr>
          <p:cNvPr id="4" name="Segnaposto numero diapositiva 3"/>
          <p:cNvSpPr>
            <a:spLocks noGrp="1"/>
          </p:cNvSpPr>
          <p:nvPr>
            <p:ph type="sldNum" sz="quarter" idx="10"/>
          </p:nvPr>
        </p:nvSpPr>
        <p:spPr/>
        <p:txBody>
          <a:bodyPr/>
          <a:lstStyle/>
          <a:p>
            <a:pPr rtl="0"/>
            <a:fld id="{284ECAD9-32EE-4091-BDA5-6BD15ACC5E58}" type="slidenum">
              <a:rPr lang="it-IT" noProof="0" smtClean="0"/>
              <a:t>6</a:t>
            </a:fld>
            <a:endParaRPr lang="it-IT" noProof="0" dirty="0"/>
          </a:p>
        </p:txBody>
      </p:sp>
    </p:spTree>
    <p:extLst>
      <p:ext uri="{BB962C8B-B14F-4D97-AF65-F5344CB8AC3E}">
        <p14:creationId xmlns:p14="http://schemas.microsoft.com/office/powerpoint/2010/main" val="229076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Quando si verifica una riduzione del peso corporeo, la secrezione di ormoni oressigeni nel tratto gastrointestinale tende ad aumentare, mentre la produzione di ormoni anoressigeni rallenta. La perditadella massa grassa è segnalata dalla riduzione dei livelli di leptina. Gli effetti combinati di questi segnali periferici a livello delI neuroni ipotalamici che controllano il peso e il bilancio energetico causano unaumento della fame e diminuzione del dispendio energetico, creando un substrato più favorevole all’azione dei meccanismi centrali legati al piacere e alla ricompensa per il cibo.</a:t>
            </a:r>
          </a:p>
          <a:p>
            <a:endParaRPr lang="it-IT" dirty="0" smtClean="0"/>
          </a:p>
          <a:p>
            <a:r>
              <a:rPr lang="it-IT" dirty="0" smtClean="0"/>
              <a:t>Questa </a:t>
            </a:r>
            <a:r>
              <a:rPr lang="it-IT" dirty="0"/>
              <a:t>recidiva di peso è spesso attribuita alla mancanza di rispetto di abitudini alimentari ed esercizio fisico adeguati. Invece è </a:t>
            </a:r>
            <a:r>
              <a:rPr lang="it-IT" dirty="0" err="1"/>
              <a:t>notoche</a:t>
            </a:r>
            <a:r>
              <a:rPr lang="it-IT" dirty="0"/>
              <a:t> il peso corporeo e la massa grassa sono regolati da numerosi meccanismi fisiologici, ben oltre l’assunzione volontaria di cibo e l’esercizio fisico. Pertanto, lo scopo di questo articolo è quello di passare in rassegna i principali meccanismi periferici e centrali coinvolti nel recupero del </a:t>
            </a:r>
            <a:r>
              <a:rPr lang="it-IT" dirty="0" err="1"/>
              <a:t>peso.I</a:t>
            </a:r>
            <a:r>
              <a:rPr lang="it-IT" dirty="0"/>
              <a:t> profili di secrezione degli ormoni intestinali influiscono sulla predisposizione al recupero di peso secondo una variabilità individuale, sebbene sia riconosciuto un modello abituale di cambiamenti compensatori: una riduzione della secrezione di ormoni anoressici e un aumento dell'ormone oressigeno. Questi cambiamenti portano sia ad un aumento dell’appetito che del valore della </a:t>
            </a:r>
            <a:r>
              <a:rPr lang="it-IT" dirty="0" err="1"/>
              <a:t>ricompensadi</a:t>
            </a:r>
            <a:r>
              <a:rPr lang="it-IT" dirty="0"/>
              <a:t> cibo che porta ad un aumento dell’apporto energetico. Inoltre, il dispendio energetico a riposo dopo la perdita di peso è inferiore al previsto in base ai cambiamenti della composizione corporea. Questo divario tra il dispendio energetico osservato e quello previsto in seguito alla perdita di peso è chiamato adattamento metabolico, che è stato suggerito per spiegare in </a:t>
            </a:r>
            <a:r>
              <a:rPr lang="it-IT" dirty="0" err="1"/>
              <a:t>parteriprendere</a:t>
            </a:r>
            <a:r>
              <a:rPr lang="it-IT" dirty="0"/>
              <a:t> </a:t>
            </a:r>
            <a:r>
              <a:rPr lang="it-IT" dirty="0" err="1"/>
              <a:t>peso.Questo</a:t>
            </a:r>
            <a:r>
              <a:rPr lang="it-IT" dirty="0"/>
              <a:t> scenario complicato, al di là della motivazione del paziente, rende il recupero del peso una sfida negli interventi di gestione a lungo termine nei pazienti con obesità</a:t>
            </a:r>
          </a:p>
          <a:p>
            <a:endParaRPr lang="it-IT" dirty="0"/>
          </a:p>
          <a:p>
            <a:endParaRPr lang="it-IT" dirty="0"/>
          </a:p>
          <a:p>
            <a:r>
              <a:rPr lang="en-US" dirty="0"/>
              <a:t>compensatory changes in gut hormone profiles with reduction in </a:t>
            </a:r>
          </a:p>
          <a:p>
            <a:r>
              <a:rPr lang="en-US" dirty="0"/>
              <a:t>anorectic hormone secretion (circulating GLP-1, PYY, CCK, amylin) and </a:t>
            </a:r>
          </a:p>
          <a:p>
            <a:r>
              <a:rPr lang="en-US" dirty="0"/>
              <a:t>leptin levels, coupled with reduced satiety have also been reported in </a:t>
            </a:r>
          </a:p>
          <a:p>
            <a:r>
              <a:rPr lang="en-US" dirty="0"/>
              <a:t>other studies [6-8]. Increased ghrelin levels, leading to increased hunger  and an augmented desire to eat are also reported [9]. Table 1 </a:t>
            </a:r>
            <a:r>
              <a:rPr lang="en-US" dirty="0" err="1"/>
              <a:t>summarises</a:t>
            </a:r>
            <a:r>
              <a:rPr lang="en-US" dirty="0"/>
              <a:t> the known effects of dietary weight loss on gut hormones secretion  profiles.  Furthermore, the composition of diets used to achieve weight loss  also impact upon gut hormones secretion profiles</a:t>
            </a:r>
            <a:endParaRPr lang="it-IT" dirty="0"/>
          </a:p>
          <a:p>
            <a:endParaRPr lang="it-IT" dirty="0"/>
          </a:p>
          <a:p>
            <a:r>
              <a:rPr lang="it-IT" dirty="0"/>
              <a:t>Ad esempio, le diete progettate per indurre la chetogenesi, tramite l’eliminazione dei carboidrati e il consumo elevato di proteine o attraverso la restrizione calorica, possono arrestare gli aumenti di grelina correlati alla perdita di peso e sopprimere la fame, mentre la chetosi viene mantenuta [10]. È interessante notare che la somministrazione di una bevanda a base di esteri chetonici ha dimostrato di sopprimere i livelli di grelina, nonché la fame percepita e il desiderio di mangiare negli adulti di peso normale [11]. Tuttavia, anche con le diete chetogeniche, con la reintroduzione di una dieta variata si verificano un aumento dei livelli di grelina e della fame.</a:t>
            </a:r>
          </a:p>
        </p:txBody>
      </p:sp>
      <p:sp>
        <p:nvSpPr>
          <p:cNvPr id="4" name="Slide Number Placeholder 3"/>
          <p:cNvSpPr>
            <a:spLocks noGrp="1"/>
          </p:cNvSpPr>
          <p:nvPr>
            <p:ph type="sldNum" sz="quarter" idx="5"/>
          </p:nvPr>
        </p:nvSpPr>
        <p:spPr/>
        <p:txBody>
          <a:bodyPr/>
          <a:lstStyle/>
          <a:p>
            <a:pPr rtl="0"/>
            <a:fld id="{284ECAD9-32EE-4091-BDA5-6BD15ACC5E58}" type="slidenum">
              <a:rPr lang="it-IT" noProof="0" smtClean="0"/>
              <a:t>8</a:t>
            </a:fld>
            <a:endParaRPr lang="it-IT" noProof="0" dirty="0"/>
          </a:p>
        </p:txBody>
      </p:sp>
    </p:spTree>
    <p:extLst>
      <p:ext uri="{BB962C8B-B14F-4D97-AF65-F5344CB8AC3E}">
        <p14:creationId xmlns:p14="http://schemas.microsoft.com/office/powerpoint/2010/main" val="43083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09/05/2024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09/05/2024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09/05/2024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09/05/2024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09/05/2024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09/05/2024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09/05/2024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09/05/2024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09/05/2024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09/05/2024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rtl="0"/>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09/05/2024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09/05/2024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09/05/2024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09/05/2024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09/05/2024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339752" y="525865"/>
            <a:ext cx="6098875" cy="3227514"/>
          </a:xfrm>
        </p:spPr>
        <p:txBody>
          <a:bodyPr>
            <a:noAutofit/>
          </a:bodyPr>
          <a:lstStyle/>
          <a:p>
            <a:r>
              <a:rPr lang="it-IT" sz="4000" dirty="0"/>
              <a:t>L’IMPORTANZA DELL’ ANAMNESI ALIMENTARE DAL PREOPERATORIO AL WEIGHT REGAIN</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225452" y="4249881"/>
            <a:ext cx="6852248" cy="2125213"/>
          </a:xfrm>
        </p:spPr>
        <p:txBody>
          <a:bodyPr>
            <a:normAutofit fontScale="92500"/>
          </a:bodyPr>
          <a:lstStyle/>
          <a:p>
            <a:pPr algn="just"/>
            <a:r>
              <a:rPr lang="it-IT" b="1" dirty="0">
                <a:solidFill>
                  <a:srgbClr val="FFC000"/>
                </a:solidFill>
              </a:rPr>
              <a:t>DEBORA PORRI</a:t>
            </a:r>
          </a:p>
          <a:p>
            <a:pPr algn="just"/>
            <a:endParaRPr lang="it-IT" sz="1600" b="1" dirty="0">
              <a:solidFill>
                <a:srgbClr val="FFC000"/>
              </a:solidFill>
            </a:endParaRPr>
          </a:p>
          <a:p>
            <a:pPr algn="just"/>
            <a:r>
              <a:rPr lang="it-IT" sz="1600" b="1" dirty="0" err="1">
                <a:solidFill>
                  <a:srgbClr val="FFC000"/>
                </a:solidFill>
              </a:rPr>
              <a:t>Uo</a:t>
            </a:r>
            <a:r>
              <a:rPr lang="it-IT" sz="1600" b="1" dirty="0">
                <a:solidFill>
                  <a:srgbClr val="FFC000"/>
                </a:solidFill>
              </a:rPr>
              <a:t> chirurgia bariatrica - CASA DI CURA CARMONA, MESSINA</a:t>
            </a:r>
          </a:p>
          <a:p>
            <a:pPr algn="just"/>
            <a:r>
              <a:rPr lang="it-IT" sz="1600" b="1" dirty="0">
                <a:solidFill>
                  <a:srgbClr val="FFC000"/>
                </a:solidFill>
              </a:rPr>
              <a:t>UOC Pediatria - Dipartimento di Patologia Umana dell’adulto e dell’età evolutiva “G. Barresi”, Università di Messina AOU Policlinico “</a:t>
            </a:r>
            <a:r>
              <a:rPr lang="it-IT" sz="1600" b="1" dirty="0" err="1">
                <a:solidFill>
                  <a:srgbClr val="FFC000"/>
                </a:solidFill>
              </a:rPr>
              <a:t>G.Martino</a:t>
            </a:r>
            <a:r>
              <a:rPr lang="it-IT" sz="1600" b="1" dirty="0">
                <a:solidFill>
                  <a:srgbClr val="FFC000"/>
                </a:solidFill>
              </a:rPr>
              <a:t>”, MESSINA</a:t>
            </a:r>
          </a:p>
        </p:txBody>
      </p:sp>
    </p:spTree>
    <p:extLst>
      <p:ext uri="{BB962C8B-B14F-4D97-AF65-F5344CB8AC3E}">
        <p14:creationId xmlns:p14="http://schemas.microsoft.com/office/powerpoint/2010/main" val="47115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1922EA-6624-3292-5F10-CA9D7EFA2294}"/>
              </a:ext>
            </a:extLst>
          </p:cNvPr>
          <p:cNvSpPr txBox="1"/>
          <p:nvPr/>
        </p:nvSpPr>
        <p:spPr>
          <a:xfrm>
            <a:off x="333463" y="395731"/>
            <a:ext cx="10713492" cy="2031325"/>
          </a:xfrm>
          <a:prstGeom prst="rect">
            <a:avLst/>
          </a:prstGeom>
          <a:noFill/>
        </p:spPr>
        <p:txBody>
          <a:bodyPr wrap="square">
            <a:spAutoFit/>
          </a:bodyPr>
          <a:lstStyle/>
          <a:p>
            <a:r>
              <a:rPr lang="it-IT" sz="2800" b="1" spc="-50" dirty="0">
                <a:solidFill>
                  <a:srgbClr val="1E5082"/>
                </a:solidFill>
                <a:ea typeface="+mj-ea"/>
                <a:cs typeface="+mj-cs"/>
              </a:rPr>
              <a:t>DIAGNOSTICA NUTRIZIONALE</a:t>
            </a:r>
            <a:endParaRPr lang="it-IT" sz="1000" b="1" spc="-50" dirty="0">
              <a:solidFill>
                <a:srgbClr val="1E5082"/>
              </a:solidFill>
              <a:ea typeface="+mj-ea"/>
              <a:cs typeface="+mj-cs"/>
            </a:endParaRPr>
          </a:p>
          <a:p>
            <a:endParaRPr lang="it-IT" sz="4400" b="1" spc="-50" dirty="0">
              <a:solidFill>
                <a:srgbClr val="1E5082"/>
              </a:solidFill>
              <a:ea typeface="+mj-ea"/>
              <a:cs typeface="+mj-cs"/>
            </a:endParaRPr>
          </a:p>
          <a:p>
            <a:r>
              <a:rPr lang="it-IT" dirty="0"/>
              <a:t>E’ l’insieme delle determinazioni intese all’ </a:t>
            </a:r>
            <a:r>
              <a:rPr lang="it-IT" b="1" dirty="0">
                <a:solidFill>
                  <a:srgbClr val="1E5082"/>
                </a:solidFill>
              </a:rPr>
              <a:t>ACCERTAMENTO DELLO STATO DI NUTRIZIONE </a:t>
            </a:r>
          </a:p>
          <a:p>
            <a:endParaRPr lang="it-IT" dirty="0"/>
          </a:p>
          <a:p>
            <a:endParaRPr lang="it-IT" dirty="0"/>
          </a:p>
        </p:txBody>
      </p:sp>
      <p:sp>
        <p:nvSpPr>
          <p:cNvPr id="12" name="TextBox 11">
            <a:extLst>
              <a:ext uri="{FF2B5EF4-FFF2-40B4-BE49-F238E27FC236}">
                <a16:creationId xmlns:a16="http://schemas.microsoft.com/office/drawing/2014/main" id="{1E48D414-D1C7-6329-0020-2DE67848C9A8}"/>
              </a:ext>
            </a:extLst>
          </p:cNvPr>
          <p:cNvSpPr txBox="1"/>
          <p:nvPr/>
        </p:nvSpPr>
        <p:spPr>
          <a:xfrm>
            <a:off x="3046863" y="3247746"/>
            <a:ext cx="6093724" cy="369332"/>
          </a:xfrm>
          <a:prstGeom prst="rect">
            <a:avLst/>
          </a:prstGeom>
          <a:noFill/>
        </p:spPr>
        <p:txBody>
          <a:bodyPr wrap="square">
            <a:spAutoFit/>
          </a:bodyPr>
          <a:lstStyle/>
          <a:p>
            <a:r>
              <a:rPr lang="it-IT" dirty="0"/>
              <a:t> </a:t>
            </a:r>
          </a:p>
        </p:txBody>
      </p:sp>
      <p:pic>
        <p:nvPicPr>
          <p:cNvPr id="17" name="Picture 16">
            <a:extLst>
              <a:ext uri="{FF2B5EF4-FFF2-40B4-BE49-F238E27FC236}">
                <a16:creationId xmlns:a16="http://schemas.microsoft.com/office/drawing/2014/main" id="{446F0759-0C17-5BCE-A59A-171D3660497B}"/>
              </a:ext>
            </a:extLst>
          </p:cNvPr>
          <p:cNvPicPr>
            <a:picLocks noChangeAspect="1"/>
          </p:cNvPicPr>
          <p:nvPr/>
        </p:nvPicPr>
        <p:blipFill>
          <a:blip r:embed="rId3"/>
          <a:stretch>
            <a:fillRect/>
          </a:stretch>
        </p:blipFill>
        <p:spPr>
          <a:xfrm>
            <a:off x="7707803" y="2182441"/>
            <a:ext cx="4001975" cy="4158176"/>
          </a:xfrm>
          <a:prstGeom prst="rect">
            <a:avLst/>
          </a:prstGeom>
        </p:spPr>
      </p:pic>
      <p:sp>
        <p:nvSpPr>
          <p:cNvPr id="18" name="Oval 17">
            <a:extLst>
              <a:ext uri="{FF2B5EF4-FFF2-40B4-BE49-F238E27FC236}">
                <a16:creationId xmlns:a16="http://schemas.microsoft.com/office/drawing/2014/main" id="{391D8903-8146-18FB-3BCD-8C023834E19C}"/>
              </a:ext>
            </a:extLst>
          </p:cNvPr>
          <p:cNvSpPr/>
          <p:nvPr/>
        </p:nvSpPr>
        <p:spPr>
          <a:xfrm>
            <a:off x="9330633" y="3715096"/>
            <a:ext cx="1050878" cy="668740"/>
          </a:xfrm>
          <a:prstGeom prst="ellipse">
            <a:avLst/>
          </a:prstGeom>
          <a:noFill/>
          <a:ln w="38100">
            <a:solidFill>
              <a:srgbClr val="E98B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 18">
            <a:extLst>
              <a:ext uri="{FF2B5EF4-FFF2-40B4-BE49-F238E27FC236}">
                <a16:creationId xmlns:a16="http://schemas.microsoft.com/office/drawing/2014/main" id="{220FDC38-1C70-BB28-D713-D5F316D79AE9}"/>
              </a:ext>
            </a:extLst>
          </p:cNvPr>
          <p:cNvSpPr/>
          <p:nvPr/>
        </p:nvSpPr>
        <p:spPr>
          <a:xfrm>
            <a:off x="9299705" y="5727324"/>
            <a:ext cx="1050878" cy="668740"/>
          </a:xfrm>
          <a:prstGeom prst="ellipse">
            <a:avLst/>
          </a:prstGeom>
          <a:noFill/>
          <a:ln w="38100">
            <a:solidFill>
              <a:srgbClr val="E98B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TextBox 20">
            <a:extLst>
              <a:ext uri="{FF2B5EF4-FFF2-40B4-BE49-F238E27FC236}">
                <a16:creationId xmlns:a16="http://schemas.microsoft.com/office/drawing/2014/main" id="{E348DCDF-D913-F5A3-EA42-5256234CDB59}"/>
              </a:ext>
            </a:extLst>
          </p:cNvPr>
          <p:cNvSpPr txBox="1"/>
          <p:nvPr/>
        </p:nvSpPr>
        <p:spPr>
          <a:xfrm>
            <a:off x="186814" y="2310607"/>
            <a:ext cx="7374340" cy="4462760"/>
          </a:xfrm>
          <a:prstGeom prst="rect">
            <a:avLst/>
          </a:prstGeom>
          <a:noFill/>
        </p:spPr>
        <p:txBody>
          <a:bodyPr wrap="square">
            <a:spAutoFit/>
          </a:bodyPr>
          <a:lstStyle/>
          <a:p>
            <a:pPr algn="just"/>
            <a:r>
              <a:rPr lang="it-IT" b="1" dirty="0">
                <a:solidFill>
                  <a:srgbClr val="E98B0D"/>
                </a:solidFill>
              </a:rPr>
              <a:t>MISURE DI BASE DELLA DIAGNOSTICA NUTRIZIONALE</a:t>
            </a:r>
          </a:p>
          <a:p>
            <a:pPr algn="just"/>
            <a:endParaRPr lang="it-IT" dirty="0"/>
          </a:p>
          <a:p>
            <a:pPr marL="285750" indent="-285750" algn="just" rtl="0">
              <a:spcBef>
                <a:spcPts val="0"/>
              </a:spcBef>
              <a:spcAft>
                <a:spcPts val="0"/>
              </a:spcAft>
              <a:buFont typeface="Arial" panose="020B0604020202020204" pitchFamily="34" charset="0"/>
              <a:buChar char="•"/>
            </a:pPr>
            <a:r>
              <a:rPr lang="it-IT" sz="2000" b="1" u="sng" dirty="0">
                <a:solidFill>
                  <a:srgbClr val="1E5082"/>
                </a:solidFill>
              </a:rPr>
              <a:t>Anamnesi alimentare</a:t>
            </a:r>
            <a:r>
              <a:rPr lang="it-IT" sz="2000" b="1" dirty="0">
                <a:solidFill>
                  <a:srgbClr val="1E5082"/>
                </a:solidFill>
              </a:rPr>
              <a:t> </a:t>
            </a:r>
            <a:r>
              <a:rPr lang="it-IT" b="1" dirty="0" smtClean="0">
                <a:solidFill>
                  <a:srgbClr val="1E5082"/>
                </a:solidFill>
              </a:rPr>
              <a:t>- </a:t>
            </a:r>
            <a:r>
              <a:rPr lang="it-IT" dirty="0"/>
              <a:t>indagine delle le abitudini alimentari del paziente e i fattori che influenzano le scelte </a:t>
            </a:r>
            <a:r>
              <a:rPr lang="it-IT" dirty="0" smtClean="0"/>
              <a:t>alimentari</a:t>
            </a:r>
            <a:r>
              <a:rPr lang="it-IT" dirty="0"/>
              <a:t>, ponendo particolare attenzione al/i problema/i nutrizionale/i di base.</a:t>
            </a:r>
          </a:p>
          <a:p>
            <a:pPr marL="285750" indent="-285750" algn="just">
              <a:buFont typeface="Arial" panose="020B0604020202020204" pitchFamily="34" charset="0"/>
              <a:buChar char="•"/>
            </a:pPr>
            <a:endParaRPr lang="it-IT" b="1" dirty="0">
              <a:solidFill>
                <a:srgbClr val="1E5082"/>
              </a:solidFill>
            </a:endParaRPr>
          </a:p>
          <a:p>
            <a:pPr marL="285750" indent="-285750" algn="just">
              <a:buFont typeface="Arial" panose="020B0604020202020204" pitchFamily="34" charset="0"/>
              <a:buChar char="•"/>
            </a:pPr>
            <a:r>
              <a:rPr lang="it-IT" dirty="0"/>
              <a:t>Esame clinico generale con attenzione a cute, mucose, occhi, capelli, unghie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Determinazioni antropometriche primarie</a:t>
            </a:r>
          </a:p>
          <a:p>
            <a:pPr algn="just"/>
            <a:endParaRPr lang="it-IT" dirty="0"/>
          </a:p>
          <a:p>
            <a:pPr algn="just"/>
            <a:r>
              <a:rPr lang="it-IT" b="1" dirty="0">
                <a:solidFill>
                  <a:srgbClr val="E98B0D"/>
                </a:solidFill>
              </a:rPr>
              <a:t>MISURE SECONDARIE</a:t>
            </a:r>
          </a:p>
          <a:p>
            <a:pPr marL="285750" indent="-285750" algn="just">
              <a:buFont typeface="Arial" panose="020B0604020202020204" pitchFamily="34" charset="0"/>
              <a:buChar char="•"/>
            </a:pPr>
            <a:r>
              <a:rPr lang="it-IT" dirty="0"/>
              <a:t>Test chimico-clinici di base</a:t>
            </a:r>
          </a:p>
          <a:p>
            <a:pPr marL="285750" indent="-285750" algn="just">
              <a:buFont typeface="Arial" panose="020B0604020202020204" pitchFamily="34" charset="0"/>
              <a:buChar char="•"/>
            </a:pPr>
            <a:r>
              <a:rPr lang="it-IT" dirty="0"/>
              <a:t>Determinazioni antropometriche avanzate</a:t>
            </a:r>
          </a:p>
          <a:p>
            <a:endParaRPr lang="it-IT" sz="1600" dirty="0"/>
          </a:p>
          <a:p>
            <a:endParaRPr lang="it-IT" sz="1600" dirty="0"/>
          </a:p>
        </p:txBody>
      </p:sp>
      <p:sp>
        <p:nvSpPr>
          <p:cNvPr id="2" name="Rettangolo 1"/>
          <p:cNvSpPr/>
          <p:nvPr/>
        </p:nvSpPr>
        <p:spPr>
          <a:xfrm>
            <a:off x="289792" y="5322708"/>
            <a:ext cx="4371833" cy="1005305"/>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709F21-07BA-3FE2-1F7B-4BAB87A18A16}"/>
              </a:ext>
            </a:extLst>
          </p:cNvPr>
          <p:cNvSpPr txBox="1"/>
          <p:nvPr/>
        </p:nvSpPr>
        <p:spPr>
          <a:xfrm>
            <a:off x="4491254" y="52255"/>
            <a:ext cx="6093724" cy="1384995"/>
          </a:xfrm>
          <a:prstGeom prst="rect">
            <a:avLst/>
          </a:prstGeom>
          <a:noFill/>
        </p:spPr>
        <p:txBody>
          <a:bodyPr wrap="square">
            <a:spAutoFit/>
          </a:bodyPr>
          <a:lstStyle/>
          <a:p>
            <a:r>
              <a:rPr lang="it-IT" sz="2400" b="1" dirty="0">
                <a:solidFill>
                  <a:srgbClr val="1E5082"/>
                </a:solidFill>
              </a:rPr>
              <a:t>ANAMNESI ALIMENTARE</a:t>
            </a:r>
          </a:p>
          <a:p>
            <a:endParaRPr lang="it-IT" sz="2000" b="1" dirty="0">
              <a:solidFill>
                <a:srgbClr val="1E5082"/>
              </a:solidFill>
            </a:endParaRPr>
          </a:p>
          <a:p>
            <a:pPr marL="285750" indent="-285750">
              <a:buClr>
                <a:srgbClr val="E98B0D"/>
              </a:buClr>
              <a:buFont typeface="Wingdings" panose="05000000000000000000" pitchFamily="2" charset="2"/>
              <a:buChar char="ü"/>
            </a:pPr>
            <a:r>
              <a:rPr lang="it-IT" sz="2000" b="1" dirty="0"/>
              <a:t>Recall 24 h</a:t>
            </a:r>
          </a:p>
          <a:p>
            <a:pPr marL="285750" indent="-285750">
              <a:buClr>
                <a:srgbClr val="E98B0D"/>
              </a:buClr>
              <a:buFont typeface="Wingdings" panose="05000000000000000000" pitchFamily="2" charset="2"/>
              <a:buChar char="ü"/>
            </a:pPr>
            <a:r>
              <a:rPr lang="it-IT" sz="2000" b="1" dirty="0"/>
              <a:t>Diario alimentare</a:t>
            </a:r>
          </a:p>
        </p:txBody>
      </p:sp>
      <p:sp>
        <p:nvSpPr>
          <p:cNvPr id="4" name="TextBox 3">
            <a:extLst>
              <a:ext uri="{FF2B5EF4-FFF2-40B4-BE49-F238E27FC236}">
                <a16:creationId xmlns:a16="http://schemas.microsoft.com/office/drawing/2014/main" id="{D0D2A268-122A-C837-5D55-5482F0200401}"/>
              </a:ext>
            </a:extLst>
          </p:cNvPr>
          <p:cNvSpPr txBox="1"/>
          <p:nvPr/>
        </p:nvSpPr>
        <p:spPr>
          <a:xfrm>
            <a:off x="358253" y="1251327"/>
            <a:ext cx="4295632" cy="5601533"/>
          </a:xfrm>
          <a:prstGeom prst="rect">
            <a:avLst/>
          </a:prstGeom>
          <a:noFill/>
        </p:spPr>
        <p:txBody>
          <a:bodyPr wrap="square">
            <a:spAutoFit/>
          </a:bodyPr>
          <a:lstStyle/>
          <a:p>
            <a:pPr algn="just" rtl="0" fontAlgn="base">
              <a:spcBef>
                <a:spcPts val="0"/>
              </a:spcBef>
              <a:spcAft>
                <a:spcPts val="0"/>
              </a:spcAft>
            </a:pPr>
            <a:r>
              <a:rPr lang="it-IT" b="1" dirty="0">
                <a:solidFill>
                  <a:srgbClr val="E98B0D"/>
                </a:solidFill>
              </a:rPr>
              <a:t>RECALL 24h</a:t>
            </a:r>
          </a:p>
          <a:p>
            <a:pPr indent="-514350" algn="just" rtl="0">
              <a:spcBef>
                <a:spcPts val="520"/>
              </a:spcBef>
              <a:spcAft>
                <a:spcPts val="0"/>
              </a:spcAft>
            </a:pPr>
            <a:r>
              <a:rPr lang="it-IT" sz="1600" dirty="0"/>
              <a:t>Ricordo degli alimenti </a:t>
            </a:r>
            <a:r>
              <a:rPr lang="it-IT" sz="1600" dirty="0" smtClean="0"/>
              <a:t>consumati nelle </a:t>
            </a:r>
            <a:r>
              <a:rPr lang="it-IT" sz="1600" b="1" dirty="0" smtClean="0">
                <a:solidFill>
                  <a:srgbClr val="003773"/>
                </a:solidFill>
              </a:rPr>
              <a:t>24h </a:t>
            </a:r>
            <a:r>
              <a:rPr lang="it-IT" sz="1600" b="1" dirty="0">
                <a:solidFill>
                  <a:srgbClr val="003773"/>
                </a:solidFill>
              </a:rPr>
              <a:t>precedenti </a:t>
            </a:r>
            <a:r>
              <a:rPr lang="it-IT" sz="1600" b="1" dirty="0" smtClean="0">
                <a:solidFill>
                  <a:srgbClr val="003773"/>
                </a:solidFill>
              </a:rPr>
              <a:t>l’intervista.</a:t>
            </a:r>
            <a:endParaRPr lang="it-IT" sz="1600" b="1" dirty="0">
              <a:solidFill>
                <a:srgbClr val="003773"/>
              </a:solidFill>
            </a:endParaRPr>
          </a:p>
          <a:p>
            <a:pPr indent="-514350" algn="just" rtl="0">
              <a:spcBef>
                <a:spcPts val="520"/>
              </a:spcBef>
              <a:spcAft>
                <a:spcPts val="0"/>
              </a:spcAft>
            </a:pPr>
            <a:r>
              <a:rPr lang="it-IT" sz="1600" dirty="0"/>
              <a:t>Viene effettuato da intervistatore esperto che aiuta il paziente a ricordare tutto ciò che ha consumato nelle 24h precedenti </a:t>
            </a:r>
            <a:r>
              <a:rPr lang="it-IT" sz="1600" dirty="0" smtClean="0"/>
              <a:t>l’intervista.</a:t>
            </a:r>
            <a:endParaRPr lang="it-IT" sz="1600" dirty="0"/>
          </a:p>
          <a:p>
            <a:pPr indent="-514350" algn="just" rtl="0">
              <a:spcBef>
                <a:spcPts val="520"/>
              </a:spcBef>
              <a:spcAft>
                <a:spcPts val="0"/>
              </a:spcAft>
            </a:pPr>
            <a:r>
              <a:rPr lang="it-IT" sz="1600" dirty="0"/>
              <a:t>Si avvale </a:t>
            </a:r>
            <a:r>
              <a:rPr lang="it-IT" sz="1600" dirty="0" smtClean="0"/>
              <a:t>di:</a:t>
            </a:r>
            <a:endParaRPr lang="it-IT" sz="1600" dirty="0"/>
          </a:p>
          <a:p>
            <a:pPr indent="-514350" algn="just" rtl="0">
              <a:spcBef>
                <a:spcPts val="520"/>
              </a:spcBef>
              <a:spcAft>
                <a:spcPts val="0"/>
              </a:spcAft>
              <a:buFont typeface="Arial" panose="020B0604020202020204" pitchFamily="34" charset="0"/>
              <a:buChar char="•"/>
            </a:pPr>
            <a:r>
              <a:rPr lang="it-IT" sz="1600" dirty="0"/>
              <a:t>“quick list” per stimolare il </a:t>
            </a:r>
            <a:r>
              <a:rPr lang="it-IT" sz="1600" dirty="0" smtClean="0"/>
              <a:t>ricordo</a:t>
            </a:r>
            <a:endParaRPr lang="it-IT" sz="1600" dirty="0"/>
          </a:p>
          <a:p>
            <a:pPr indent="-514350" algn="just" rtl="0">
              <a:spcBef>
                <a:spcPts val="520"/>
              </a:spcBef>
              <a:spcAft>
                <a:spcPts val="0"/>
              </a:spcAft>
              <a:buFont typeface="Arial" panose="020B0604020202020204" pitchFamily="34" charset="0"/>
              <a:buChar char="•"/>
            </a:pPr>
            <a:r>
              <a:rPr lang="it-IT" sz="1600" dirty="0"/>
              <a:t>sussidi visivi per quantificare le porzioni degli alimenti </a:t>
            </a:r>
            <a:r>
              <a:rPr lang="it-IT" sz="1600" dirty="0" smtClean="0"/>
              <a:t>consumati</a:t>
            </a:r>
            <a:endParaRPr lang="it-IT" sz="1600" dirty="0"/>
          </a:p>
          <a:p>
            <a:pPr indent="-514350" algn="just" rtl="0">
              <a:spcBef>
                <a:spcPts val="520"/>
              </a:spcBef>
              <a:spcAft>
                <a:spcPts val="0"/>
              </a:spcAft>
            </a:pPr>
            <a:endParaRPr lang="it-IT" sz="1600" dirty="0"/>
          </a:p>
          <a:p>
            <a:pPr indent="-514350" algn="just" rtl="0">
              <a:spcBef>
                <a:spcPts val="520"/>
              </a:spcBef>
              <a:spcAft>
                <a:spcPts val="0"/>
              </a:spcAft>
            </a:pPr>
            <a:r>
              <a:rPr lang="it-IT" sz="1600" b="1" dirty="0">
                <a:solidFill>
                  <a:srgbClr val="00B050"/>
                </a:solidFill>
              </a:rPr>
              <a:t>Vantaggi:  </a:t>
            </a:r>
          </a:p>
          <a:p>
            <a:pPr indent="-514350" algn="just" rtl="0">
              <a:spcBef>
                <a:spcPts val="520"/>
              </a:spcBef>
              <a:spcAft>
                <a:spcPts val="0"/>
              </a:spcAft>
              <a:buClr>
                <a:srgbClr val="E98B0D"/>
              </a:buClr>
              <a:buFont typeface="Arial" panose="020B0604020202020204" pitchFamily="34" charset="0"/>
              <a:buChar char="•"/>
            </a:pPr>
            <a:r>
              <a:rPr lang="it-IT" sz="1600" dirty="0"/>
              <a:t>poco tempo</a:t>
            </a:r>
          </a:p>
          <a:p>
            <a:pPr indent="-514350" algn="just" rtl="0">
              <a:spcBef>
                <a:spcPts val="520"/>
              </a:spcBef>
              <a:spcAft>
                <a:spcPts val="0"/>
              </a:spcAft>
              <a:buClr>
                <a:srgbClr val="E98B0D"/>
              </a:buClr>
              <a:buFont typeface="Arial" panose="020B0604020202020204" pitchFamily="34" charset="0"/>
              <a:buChar char="•"/>
            </a:pPr>
            <a:r>
              <a:rPr lang="it-IT" sz="1600" dirty="0"/>
              <a:t>non necessita di istruire il paziente</a:t>
            </a:r>
          </a:p>
          <a:p>
            <a:pPr indent="-514350" algn="just" rtl="0">
              <a:spcBef>
                <a:spcPts val="520"/>
              </a:spcBef>
              <a:spcAft>
                <a:spcPts val="0"/>
              </a:spcAft>
            </a:pPr>
            <a:r>
              <a:rPr lang="it-IT" sz="1600" b="1" dirty="0">
                <a:solidFill>
                  <a:srgbClr val="C00000"/>
                </a:solidFill>
              </a:rPr>
              <a:t>Svantaggi</a:t>
            </a:r>
            <a:r>
              <a:rPr lang="it-IT" sz="1600" dirty="0">
                <a:solidFill>
                  <a:srgbClr val="C00000"/>
                </a:solidFill>
              </a:rPr>
              <a:t>: </a:t>
            </a:r>
          </a:p>
          <a:p>
            <a:pPr indent="-514350" algn="just" rtl="0">
              <a:spcBef>
                <a:spcPts val="520"/>
              </a:spcBef>
              <a:spcAft>
                <a:spcPts val="0"/>
              </a:spcAft>
              <a:buClr>
                <a:srgbClr val="E98B0D"/>
              </a:buClr>
              <a:buFont typeface="Arial" panose="020B0604020202020204" pitchFamily="34" charset="0"/>
              <a:buChar char="•"/>
            </a:pPr>
            <a:r>
              <a:rPr lang="it-IT" sz="1600" dirty="0"/>
              <a:t>l’indagine si riferisce ad un solo  giorno</a:t>
            </a:r>
          </a:p>
          <a:p>
            <a:pPr indent="-514350" algn="just" rtl="0">
              <a:spcBef>
                <a:spcPts val="520"/>
              </a:spcBef>
              <a:spcAft>
                <a:spcPts val="0"/>
              </a:spcAft>
              <a:buClr>
                <a:srgbClr val="E98B0D"/>
              </a:buClr>
              <a:buFont typeface="Arial" panose="020B0604020202020204" pitchFamily="34" charset="0"/>
              <a:buChar char="•"/>
            </a:pPr>
            <a:r>
              <a:rPr lang="it-IT" sz="1600" dirty="0"/>
              <a:t>si possono avere errori legati al ricordo</a:t>
            </a:r>
          </a:p>
          <a:p>
            <a:r>
              <a:rPr lang="it-IT" sz="1600" dirty="0"/>
              <a:t/>
            </a:r>
            <a:br>
              <a:rPr lang="it-IT" sz="1600" dirty="0"/>
            </a:br>
            <a:endParaRPr lang="it-IT" sz="1600" dirty="0"/>
          </a:p>
        </p:txBody>
      </p:sp>
      <p:sp>
        <p:nvSpPr>
          <p:cNvPr id="5" name="TextBox 4">
            <a:extLst>
              <a:ext uri="{FF2B5EF4-FFF2-40B4-BE49-F238E27FC236}">
                <a16:creationId xmlns:a16="http://schemas.microsoft.com/office/drawing/2014/main" id="{AF32316F-82F6-F426-9C79-153EE26AEB8F}"/>
              </a:ext>
            </a:extLst>
          </p:cNvPr>
          <p:cNvSpPr txBox="1"/>
          <p:nvPr/>
        </p:nvSpPr>
        <p:spPr>
          <a:xfrm>
            <a:off x="7538116" y="1251327"/>
            <a:ext cx="4433247" cy="5537413"/>
          </a:xfrm>
          <a:prstGeom prst="rect">
            <a:avLst/>
          </a:prstGeom>
          <a:noFill/>
        </p:spPr>
        <p:txBody>
          <a:bodyPr wrap="square">
            <a:spAutoFit/>
          </a:bodyPr>
          <a:lstStyle/>
          <a:p>
            <a:pPr indent="-514350" algn="just" rtl="0">
              <a:spcBef>
                <a:spcPts val="480"/>
              </a:spcBef>
              <a:spcAft>
                <a:spcPts val="0"/>
              </a:spcAft>
            </a:pPr>
            <a:r>
              <a:rPr lang="it-IT" b="1" dirty="0">
                <a:solidFill>
                  <a:srgbClr val="E98B0D"/>
                </a:solidFill>
              </a:rPr>
              <a:t>DIARIO ALIMENTARE</a:t>
            </a:r>
          </a:p>
          <a:p>
            <a:pPr indent="-514350" algn="just" rtl="0">
              <a:spcBef>
                <a:spcPts val="480"/>
              </a:spcBef>
              <a:spcAft>
                <a:spcPts val="0"/>
              </a:spcAft>
            </a:pPr>
            <a:r>
              <a:rPr lang="it-IT" sz="1600" dirty="0"/>
              <a:t>Registrazione</a:t>
            </a:r>
            <a:r>
              <a:rPr lang="it-IT" sz="1600" u="sng" dirty="0"/>
              <a:t> </a:t>
            </a:r>
            <a:r>
              <a:rPr lang="it-IT" sz="1600" b="1" u="sng" dirty="0">
                <a:solidFill>
                  <a:srgbClr val="1E5082"/>
                </a:solidFill>
              </a:rPr>
              <a:t>simultanea</a:t>
            </a:r>
            <a:r>
              <a:rPr lang="it-IT" sz="1600" u="sng" dirty="0"/>
              <a:t> </a:t>
            </a:r>
            <a:r>
              <a:rPr lang="it-IT" sz="1600" dirty="0"/>
              <a:t>su apposito diario di tutti gli alimenti e bevande consumate nell’intera giornata, ai pasti e fuori </a:t>
            </a:r>
            <a:r>
              <a:rPr lang="it-IT" sz="1600" dirty="0" smtClean="0"/>
              <a:t>pasto.</a:t>
            </a:r>
            <a:endParaRPr lang="it-IT" sz="1600" dirty="0"/>
          </a:p>
          <a:p>
            <a:pPr indent="-514350" algn="just" rtl="0">
              <a:spcBef>
                <a:spcPts val="480"/>
              </a:spcBef>
              <a:spcAft>
                <a:spcPts val="0"/>
              </a:spcAft>
            </a:pPr>
            <a:r>
              <a:rPr lang="it-IT" sz="1600" dirty="0" smtClean="0"/>
              <a:t>Va </a:t>
            </a:r>
            <a:r>
              <a:rPr lang="it-IT" sz="1600" dirty="0"/>
              <a:t>effettuata per almeno tre giorni non consecutivi, di cui uno durante il </a:t>
            </a:r>
            <a:r>
              <a:rPr lang="it-IT" sz="1600" dirty="0" smtClean="0"/>
              <a:t>weekend.</a:t>
            </a:r>
            <a:endParaRPr lang="it-IT" sz="1600" dirty="0"/>
          </a:p>
          <a:p>
            <a:pPr indent="-514350" algn="just" rtl="0">
              <a:spcBef>
                <a:spcPts val="480"/>
              </a:spcBef>
              <a:spcAft>
                <a:spcPts val="0"/>
              </a:spcAft>
            </a:pPr>
            <a:endParaRPr lang="it-IT" sz="1600" dirty="0"/>
          </a:p>
          <a:p>
            <a:pPr indent="-514350" algn="just" rtl="0">
              <a:spcBef>
                <a:spcPts val="480"/>
              </a:spcBef>
              <a:spcAft>
                <a:spcPts val="0"/>
              </a:spcAft>
            </a:pPr>
            <a:r>
              <a:rPr lang="it-IT" sz="1600" b="1" dirty="0">
                <a:solidFill>
                  <a:srgbClr val="00B050"/>
                </a:solidFill>
              </a:rPr>
              <a:t>Vantaggi:   </a:t>
            </a:r>
          </a:p>
          <a:p>
            <a:pPr indent="-514350" algn="just" rtl="0">
              <a:spcBef>
                <a:spcPts val="480"/>
              </a:spcBef>
              <a:spcAft>
                <a:spcPts val="0"/>
              </a:spcAft>
              <a:buClr>
                <a:srgbClr val="E98B0D"/>
              </a:buClr>
              <a:buFont typeface="Arial" panose="020B0604020202020204" pitchFamily="34" charset="0"/>
              <a:buChar char="•"/>
            </a:pPr>
            <a:r>
              <a:rPr lang="it-IT" sz="1600" dirty="0"/>
              <a:t>minori possibilità di dimenticanze rispetto al recall </a:t>
            </a:r>
            <a:r>
              <a:rPr lang="it-IT" sz="1600" dirty="0" smtClean="0"/>
              <a:t>24h</a:t>
            </a:r>
          </a:p>
          <a:p>
            <a:pPr indent="-514350" algn="just" rtl="0">
              <a:spcBef>
                <a:spcPts val="480"/>
              </a:spcBef>
              <a:spcAft>
                <a:spcPts val="0"/>
              </a:spcAft>
              <a:buClr>
                <a:srgbClr val="E98B0D"/>
              </a:buClr>
              <a:buFont typeface="Arial" panose="020B0604020202020204" pitchFamily="34" charset="0"/>
              <a:buChar char="•"/>
            </a:pPr>
            <a:endParaRPr lang="it-IT" sz="1600" dirty="0"/>
          </a:p>
          <a:p>
            <a:pPr indent="-514350" algn="just" rtl="0">
              <a:spcBef>
                <a:spcPts val="480"/>
              </a:spcBef>
              <a:spcAft>
                <a:spcPts val="0"/>
              </a:spcAft>
            </a:pPr>
            <a:r>
              <a:rPr lang="it-IT" sz="1600" b="1" dirty="0">
                <a:solidFill>
                  <a:srgbClr val="C00000"/>
                </a:solidFill>
              </a:rPr>
              <a:t>Svantaggi</a:t>
            </a:r>
            <a:r>
              <a:rPr lang="it-IT" sz="1600" dirty="0">
                <a:solidFill>
                  <a:srgbClr val="C00000"/>
                </a:solidFill>
              </a:rPr>
              <a:t>:  </a:t>
            </a:r>
          </a:p>
          <a:p>
            <a:pPr indent="-514350" algn="just">
              <a:spcBef>
                <a:spcPts val="480"/>
              </a:spcBef>
              <a:buClr>
                <a:srgbClr val="E98B0D"/>
              </a:buClr>
              <a:buFont typeface="Arial" panose="020B0604020202020204" pitchFamily="34" charset="0"/>
              <a:buChar char="•"/>
            </a:pPr>
            <a:r>
              <a:rPr lang="it-IT" sz="1600" dirty="0"/>
              <a:t>richiede impegno e tempo al paziente</a:t>
            </a:r>
          </a:p>
          <a:p>
            <a:pPr indent="-514350" algn="just">
              <a:spcBef>
                <a:spcPts val="480"/>
              </a:spcBef>
              <a:buClr>
                <a:srgbClr val="E98B0D"/>
              </a:buClr>
              <a:buFont typeface="Arial" panose="020B0604020202020204" pitchFamily="34" charset="0"/>
              <a:buChar char="•"/>
            </a:pPr>
            <a:r>
              <a:rPr lang="it-IT" sz="1600" dirty="0"/>
              <a:t>è necessario istruire bene il paziente sulla  compilazione</a:t>
            </a:r>
          </a:p>
          <a:p>
            <a:pPr indent="-514350" algn="just">
              <a:spcBef>
                <a:spcPts val="480"/>
              </a:spcBef>
              <a:buClr>
                <a:srgbClr val="E98B0D"/>
              </a:buClr>
              <a:buFont typeface="Arial" panose="020B0604020202020204" pitchFamily="34" charset="0"/>
              <a:buChar char="•"/>
            </a:pPr>
            <a:r>
              <a:rPr lang="it-IT" sz="1600" dirty="0"/>
              <a:t>richiede un discreto grado di istruzione</a:t>
            </a:r>
          </a:p>
          <a:p>
            <a:pPr indent="-514350" algn="just">
              <a:spcBef>
                <a:spcPts val="480"/>
              </a:spcBef>
              <a:buClr>
                <a:srgbClr val="E98B0D"/>
              </a:buClr>
              <a:buFont typeface="Arial" panose="020B0604020202020204" pitchFamily="34" charset="0"/>
              <a:buChar char="•"/>
            </a:pPr>
            <a:r>
              <a:rPr lang="it-IT" sz="1600" dirty="0"/>
              <a:t>possibilità che il </a:t>
            </a:r>
            <a:r>
              <a:rPr lang="it-IT" sz="1600" dirty="0" smtClean="0"/>
              <a:t>paziente modifichi la sua alimentazione abituale durante la compilazione</a:t>
            </a:r>
            <a:r>
              <a:rPr lang="it-IT" b="0" dirty="0">
                <a:effectLst/>
              </a:rPr>
              <a:t/>
            </a:r>
            <a:br>
              <a:rPr lang="it-IT" b="0" dirty="0">
                <a:effectLst/>
              </a:rPr>
            </a:br>
            <a:endParaRPr lang="it-IT" dirty="0"/>
          </a:p>
        </p:txBody>
      </p:sp>
      <p:pic>
        <p:nvPicPr>
          <p:cNvPr id="8" name="Picture 7">
            <a:extLst>
              <a:ext uri="{FF2B5EF4-FFF2-40B4-BE49-F238E27FC236}">
                <a16:creationId xmlns:a16="http://schemas.microsoft.com/office/drawing/2014/main" id="{F1FAEF51-2905-D884-7BF4-2E780746DEE1}"/>
              </a:ext>
            </a:extLst>
          </p:cNvPr>
          <p:cNvPicPr>
            <a:picLocks noChangeAspect="1"/>
          </p:cNvPicPr>
          <p:nvPr/>
        </p:nvPicPr>
        <p:blipFill>
          <a:blip r:embed="rId3"/>
          <a:stretch>
            <a:fillRect/>
          </a:stretch>
        </p:blipFill>
        <p:spPr>
          <a:xfrm>
            <a:off x="4722126" y="2532670"/>
            <a:ext cx="2747749" cy="2060812"/>
          </a:xfrm>
          <a:prstGeom prst="rect">
            <a:avLst/>
          </a:prstGeom>
        </p:spPr>
      </p:pic>
    </p:spTree>
    <p:extLst>
      <p:ext uri="{BB962C8B-B14F-4D97-AF65-F5344CB8AC3E}">
        <p14:creationId xmlns:p14="http://schemas.microsoft.com/office/powerpoint/2010/main" val="2329771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EE7346-5094-B5BC-4E59-860528F02804}"/>
              </a:ext>
            </a:extLst>
          </p:cNvPr>
          <p:cNvGraphicFramePr>
            <a:graphicFrameLocks noGrp="1"/>
          </p:cNvGraphicFramePr>
          <p:nvPr>
            <p:extLst>
              <p:ext uri="{D42A27DB-BD31-4B8C-83A1-F6EECF244321}">
                <p14:modId xmlns:p14="http://schemas.microsoft.com/office/powerpoint/2010/main" val="152398917"/>
              </p:ext>
            </p:extLst>
          </p:nvPr>
        </p:nvGraphicFramePr>
        <p:xfrm>
          <a:off x="907745" y="1489035"/>
          <a:ext cx="10481482" cy="4358470"/>
        </p:xfrm>
        <a:graphic>
          <a:graphicData uri="http://schemas.openxmlformats.org/drawingml/2006/table">
            <a:tbl>
              <a:tblPr>
                <a:tableStyleId>{C083E6E3-FA7D-4D7B-A595-EF9225AFEA82}</a:tableStyleId>
              </a:tblPr>
              <a:tblGrid>
                <a:gridCol w="3154263">
                  <a:extLst>
                    <a:ext uri="{9D8B030D-6E8A-4147-A177-3AD203B41FA5}">
                      <a16:colId xmlns:a16="http://schemas.microsoft.com/office/drawing/2014/main" val="2725059481"/>
                    </a:ext>
                  </a:extLst>
                </a:gridCol>
                <a:gridCol w="4037948">
                  <a:extLst>
                    <a:ext uri="{9D8B030D-6E8A-4147-A177-3AD203B41FA5}">
                      <a16:colId xmlns:a16="http://schemas.microsoft.com/office/drawing/2014/main" val="2802341916"/>
                    </a:ext>
                  </a:extLst>
                </a:gridCol>
                <a:gridCol w="3289271">
                  <a:extLst>
                    <a:ext uri="{9D8B030D-6E8A-4147-A177-3AD203B41FA5}">
                      <a16:colId xmlns:a16="http://schemas.microsoft.com/office/drawing/2014/main" val="4117302003"/>
                    </a:ext>
                  </a:extLst>
                </a:gridCol>
              </a:tblGrid>
              <a:tr h="869494">
                <a:tc>
                  <a:txBody>
                    <a:bodyPr/>
                    <a:lstStyle/>
                    <a:p>
                      <a:pPr algn="ctr" rtl="0" fontAlgn="ctr">
                        <a:spcBef>
                          <a:spcPts val="0"/>
                        </a:spcBef>
                        <a:spcAft>
                          <a:spcPts val="0"/>
                        </a:spcAft>
                      </a:pPr>
                      <a:r>
                        <a:rPr lang="it-IT" sz="1600" b="1" u="none" strike="noStrike" dirty="0">
                          <a:solidFill>
                            <a:srgbClr val="E98B0D"/>
                          </a:solidFill>
                          <a:effectLst/>
                          <a:highlight>
                            <a:srgbClr val="FFFFFF"/>
                          </a:highlight>
                        </a:rPr>
                        <a:t>QUANTITÀ</a:t>
                      </a:r>
                      <a:endParaRPr lang="it-IT" sz="1600" b="1" dirty="0">
                        <a:solidFill>
                          <a:srgbClr val="E98B0D"/>
                        </a:solidFill>
                        <a:effectLst/>
                        <a:highlight>
                          <a:srgbClr val="FFFFFF"/>
                        </a:highlight>
                      </a:endParaRPr>
                    </a:p>
                  </a:txBody>
                  <a:tcPr marL="75216" marR="75216" marT="37608" marB="37608" anchor="ctr"/>
                </a:tc>
                <a:tc>
                  <a:txBody>
                    <a:bodyPr/>
                    <a:lstStyle/>
                    <a:p>
                      <a:pPr algn="ctr" rtl="0" fontAlgn="ctr">
                        <a:spcBef>
                          <a:spcPts val="0"/>
                        </a:spcBef>
                        <a:spcAft>
                          <a:spcPts val="0"/>
                        </a:spcAft>
                      </a:pPr>
                      <a:r>
                        <a:rPr lang="it-IT" sz="1600" b="1" u="none" strike="noStrike" dirty="0">
                          <a:solidFill>
                            <a:srgbClr val="E98B0D"/>
                          </a:solidFill>
                          <a:effectLst/>
                          <a:highlight>
                            <a:srgbClr val="FFFFFF"/>
                          </a:highlight>
                        </a:rPr>
                        <a:t>QUALITÀ</a:t>
                      </a:r>
                      <a:endParaRPr lang="it-IT" sz="1600" b="1" dirty="0">
                        <a:solidFill>
                          <a:srgbClr val="E98B0D"/>
                        </a:solidFill>
                        <a:effectLst/>
                        <a:highlight>
                          <a:srgbClr val="FFFFFF"/>
                        </a:highlight>
                      </a:endParaRPr>
                    </a:p>
                  </a:txBody>
                  <a:tcPr marL="75216" marR="75216" marT="37608" marB="37608" anchor="ctr"/>
                </a:tc>
                <a:tc>
                  <a:txBody>
                    <a:bodyPr/>
                    <a:lstStyle/>
                    <a:p>
                      <a:pPr algn="ctr" rtl="0" fontAlgn="ctr">
                        <a:spcBef>
                          <a:spcPts val="0"/>
                        </a:spcBef>
                        <a:spcAft>
                          <a:spcPts val="0"/>
                        </a:spcAft>
                      </a:pPr>
                      <a:r>
                        <a:rPr lang="it-IT" sz="1600" b="1" u="none" strike="noStrike" dirty="0">
                          <a:solidFill>
                            <a:srgbClr val="E98B0D"/>
                          </a:solidFill>
                          <a:effectLst/>
                          <a:highlight>
                            <a:srgbClr val="FFFFFF"/>
                          </a:highlight>
                        </a:rPr>
                        <a:t>CONTESTO PSICO-SOCIALE</a:t>
                      </a:r>
                      <a:endParaRPr lang="it-IT" sz="1600" b="1" dirty="0">
                        <a:solidFill>
                          <a:srgbClr val="E98B0D"/>
                        </a:solidFill>
                        <a:effectLst/>
                        <a:highlight>
                          <a:srgbClr val="FFFFFF"/>
                        </a:highlight>
                        <a:latin typeface="+mn-lt"/>
                      </a:endParaRPr>
                    </a:p>
                  </a:txBody>
                  <a:tcPr marL="75216" marR="75216" marT="37608" marB="37608" anchor="ctr"/>
                </a:tc>
                <a:extLst>
                  <a:ext uri="{0D108BD9-81ED-4DB2-BD59-A6C34878D82A}">
                    <a16:rowId xmlns:a16="http://schemas.microsoft.com/office/drawing/2014/main" val="3009382514"/>
                  </a:ext>
                </a:extLst>
              </a:tr>
              <a:tr h="2891294">
                <a:tc>
                  <a:txBody>
                    <a:bodyPr/>
                    <a:lstStyle/>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Energia </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Proteine</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Lipidi</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CHO </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Minerali </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Vitamine</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Fibra </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Alcool </a:t>
                      </a:r>
                      <a:endParaRPr lang="it-IT" sz="1600" b="0" i="0" u="none" strike="noStrike" dirty="0">
                        <a:solidFill>
                          <a:schemeClr val="tx1"/>
                        </a:solidFill>
                        <a:effectLst/>
                        <a:highlight>
                          <a:srgbClr val="FFFFFF"/>
                        </a:highlight>
                        <a:latin typeface="+mn-lt"/>
                      </a:endParaRPr>
                    </a:p>
                  </a:txBody>
                  <a:tcPr marL="75216" marR="75216" marT="37608" marB="37608"/>
                </a:tc>
                <a:tc>
                  <a:txBody>
                    <a:bodyPr/>
                    <a:lstStyle/>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Proteine (tot e HBV)</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Lipidi (totali, saturi, mono-polinsaturi)</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CHO (complessi e semplici)</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Fibra (solubile, insolubile)</a:t>
                      </a:r>
                    </a:p>
                    <a:p>
                      <a:pPr algn="ctr" rtl="0" fontAlgn="base">
                        <a:lnSpc>
                          <a:spcPct val="150000"/>
                        </a:lnSpc>
                        <a:spcBef>
                          <a:spcPts val="0"/>
                        </a:spcBef>
                        <a:spcAft>
                          <a:spcPts val="0"/>
                        </a:spcAft>
                        <a:buFont typeface="Arial" panose="020B0604020202020204" pitchFamily="34" charset="0"/>
                        <a:buChar char="•"/>
                      </a:pPr>
                      <a:endParaRPr lang="it-IT" sz="1600" dirty="0">
                        <a:solidFill>
                          <a:schemeClr val="tx1"/>
                        </a:solidFill>
                        <a:effectLst/>
                        <a:highlight>
                          <a:srgbClr val="FFFFFF"/>
                        </a:highlight>
                      </a:endParaRPr>
                    </a:p>
                    <a:p>
                      <a:pPr marL="0" marR="0" lvl="0" indent="0" algn="ctr"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lang="it-IT" sz="1600" b="0" u="none" strike="noStrike" dirty="0">
                          <a:solidFill>
                            <a:schemeClr val="tx1"/>
                          </a:solidFill>
                          <a:effectLst/>
                          <a:highlight>
                            <a:srgbClr val="FFFFFF"/>
                          </a:highlight>
                        </a:rPr>
                        <a:t>Comportamenti alimentari</a:t>
                      </a:r>
                    </a:p>
                    <a:p>
                      <a:pPr marL="0" marR="0" lvl="0" indent="0" algn="ctr"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lang="it-IT" sz="1600" b="0" u="none" strike="noStrike" kern="1200" dirty="0">
                          <a:solidFill>
                            <a:schemeClr val="tx1"/>
                          </a:solidFill>
                          <a:effectLst/>
                          <a:highlight>
                            <a:srgbClr val="FFFFFF"/>
                          </a:highlight>
                          <a:latin typeface="+mn-lt"/>
                          <a:ea typeface="+mn-ea"/>
                          <a:cs typeface="+mn-cs"/>
                        </a:rPr>
                        <a:t>Modalità di consumo dei pasti</a:t>
                      </a:r>
                      <a:endParaRPr lang="it-IT" sz="1600" b="0" u="none" strike="noStrike" dirty="0">
                        <a:solidFill>
                          <a:schemeClr val="tx1"/>
                        </a:solidFill>
                        <a:effectLst/>
                        <a:highlight>
                          <a:srgbClr val="FFFFFF"/>
                        </a:highlight>
                      </a:endParaRP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Segnali di fame e sazietà</a:t>
                      </a:r>
                    </a:p>
                    <a:p>
                      <a:pPr fontAlgn="t"/>
                      <a:r>
                        <a:rPr lang="it-IT" sz="1600" dirty="0">
                          <a:solidFill>
                            <a:schemeClr val="tx1"/>
                          </a:solidFill>
                          <a:effectLst/>
                          <a:highlight>
                            <a:srgbClr val="FFFFFF"/>
                          </a:highlight>
                        </a:rPr>
                        <a:t/>
                      </a:r>
                      <a:br>
                        <a:rPr lang="it-IT" sz="1600" dirty="0">
                          <a:solidFill>
                            <a:schemeClr val="tx1"/>
                          </a:solidFill>
                          <a:effectLst/>
                          <a:highlight>
                            <a:srgbClr val="FFFFFF"/>
                          </a:highlight>
                        </a:rPr>
                      </a:br>
                      <a:endParaRPr lang="it-IT" sz="1600" dirty="0">
                        <a:solidFill>
                          <a:schemeClr val="tx1"/>
                        </a:solidFill>
                        <a:effectLst/>
                        <a:highlight>
                          <a:srgbClr val="FFFFFF"/>
                        </a:highlight>
                        <a:latin typeface="+mn-lt"/>
                      </a:endParaRPr>
                    </a:p>
                  </a:txBody>
                  <a:tcPr marL="75216" marR="75216" marT="37608" marB="37608"/>
                </a:tc>
                <a:tc>
                  <a:txBody>
                    <a:bodyPr/>
                    <a:lstStyle/>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Rapporto con il cibo</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Rapporto con l’immagine corporea</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Comportamenti nelle situazioni sociali</a:t>
                      </a:r>
                    </a:p>
                    <a:p>
                      <a:pPr algn="ctr" rtl="0" fontAlgn="base">
                        <a:lnSpc>
                          <a:spcPct val="150000"/>
                        </a:lnSpc>
                        <a:spcBef>
                          <a:spcPts val="0"/>
                        </a:spcBef>
                        <a:spcAft>
                          <a:spcPts val="0"/>
                        </a:spcAft>
                        <a:buFont typeface="Arial" panose="020B0604020202020204" pitchFamily="34" charset="0"/>
                        <a:buChar char="•"/>
                      </a:pPr>
                      <a:r>
                        <a:rPr lang="it-IT" sz="1600" b="0" u="none" strike="noStrike" dirty="0">
                          <a:solidFill>
                            <a:schemeClr val="tx1"/>
                          </a:solidFill>
                          <a:effectLst/>
                          <a:highlight>
                            <a:srgbClr val="FFFFFF"/>
                          </a:highlight>
                        </a:rPr>
                        <a:t>Abitudini alimentari familiari</a:t>
                      </a:r>
                    </a:p>
                    <a:p>
                      <a:pPr fontAlgn="t">
                        <a:lnSpc>
                          <a:spcPct val="150000"/>
                        </a:lnSpc>
                      </a:pPr>
                      <a:r>
                        <a:rPr lang="it-IT" sz="1600" dirty="0">
                          <a:solidFill>
                            <a:schemeClr val="tx1"/>
                          </a:solidFill>
                          <a:effectLst/>
                          <a:highlight>
                            <a:srgbClr val="FFFFFF"/>
                          </a:highlight>
                        </a:rPr>
                        <a:t/>
                      </a:r>
                      <a:br>
                        <a:rPr lang="it-IT" sz="1600" dirty="0">
                          <a:solidFill>
                            <a:schemeClr val="tx1"/>
                          </a:solidFill>
                          <a:effectLst/>
                          <a:highlight>
                            <a:srgbClr val="FFFFFF"/>
                          </a:highlight>
                        </a:rPr>
                      </a:br>
                      <a:r>
                        <a:rPr lang="it-IT" sz="1600" dirty="0">
                          <a:solidFill>
                            <a:schemeClr val="tx1"/>
                          </a:solidFill>
                          <a:effectLst/>
                          <a:highlight>
                            <a:srgbClr val="FFFFFF"/>
                          </a:highlight>
                        </a:rPr>
                        <a:t/>
                      </a:r>
                      <a:br>
                        <a:rPr lang="it-IT" sz="1600" dirty="0">
                          <a:solidFill>
                            <a:schemeClr val="tx1"/>
                          </a:solidFill>
                          <a:effectLst/>
                          <a:highlight>
                            <a:srgbClr val="FFFFFF"/>
                          </a:highlight>
                        </a:rPr>
                      </a:br>
                      <a:r>
                        <a:rPr lang="it-IT" sz="1600" dirty="0">
                          <a:solidFill>
                            <a:schemeClr val="tx1"/>
                          </a:solidFill>
                          <a:effectLst/>
                          <a:highlight>
                            <a:srgbClr val="FFFFFF"/>
                          </a:highlight>
                        </a:rPr>
                        <a:t/>
                      </a:r>
                      <a:br>
                        <a:rPr lang="it-IT" sz="1600" dirty="0">
                          <a:solidFill>
                            <a:schemeClr val="tx1"/>
                          </a:solidFill>
                          <a:effectLst/>
                          <a:highlight>
                            <a:srgbClr val="FFFFFF"/>
                          </a:highlight>
                        </a:rPr>
                      </a:br>
                      <a:endParaRPr lang="it-IT" sz="1600" dirty="0">
                        <a:solidFill>
                          <a:schemeClr val="tx1"/>
                        </a:solidFill>
                        <a:effectLst/>
                        <a:highlight>
                          <a:srgbClr val="FFFFFF"/>
                        </a:highlight>
                        <a:latin typeface="+mn-lt"/>
                      </a:endParaRPr>
                    </a:p>
                  </a:txBody>
                  <a:tcPr marL="75216" marR="75216" marT="37608" marB="37608"/>
                </a:tc>
                <a:extLst>
                  <a:ext uri="{0D108BD9-81ED-4DB2-BD59-A6C34878D82A}">
                    <a16:rowId xmlns:a16="http://schemas.microsoft.com/office/drawing/2014/main" val="2050836281"/>
                  </a:ext>
                </a:extLst>
              </a:tr>
            </a:tbl>
          </a:graphicData>
        </a:graphic>
      </p:graphicFrame>
      <p:pic>
        <p:nvPicPr>
          <p:cNvPr id="3" name="Picture 7">
            <a:extLst>
              <a:ext uri="{FF2B5EF4-FFF2-40B4-BE49-F238E27FC236}">
                <a16:creationId xmlns:a16="http://schemas.microsoft.com/office/drawing/2014/main" id="{F1FAEF51-2905-D884-7BF4-2E780746DEE1}"/>
              </a:ext>
            </a:extLst>
          </p:cNvPr>
          <p:cNvPicPr>
            <a:picLocks noChangeAspect="1"/>
          </p:cNvPicPr>
          <p:nvPr/>
        </p:nvPicPr>
        <p:blipFill>
          <a:blip r:embed="rId2"/>
          <a:stretch>
            <a:fillRect/>
          </a:stretch>
        </p:blipFill>
        <p:spPr>
          <a:xfrm>
            <a:off x="630383" y="296952"/>
            <a:ext cx="1217665" cy="913249"/>
          </a:xfrm>
          <a:prstGeom prst="rect">
            <a:avLst/>
          </a:prstGeom>
        </p:spPr>
      </p:pic>
    </p:spTree>
    <p:extLst>
      <p:ext uri="{BB962C8B-B14F-4D97-AF65-F5344CB8AC3E}">
        <p14:creationId xmlns:p14="http://schemas.microsoft.com/office/powerpoint/2010/main" val="4237913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3338809" y="2372264"/>
            <a:ext cx="5487525" cy="4286958"/>
            <a:chOff x="3275074" y="2533598"/>
            <a:chExt cx="5300708" cy="4125624"/>
          </a:xfrm>
        </p:grpSpPr>
        <p:pic>
          <p:nvPicPr>
            <p:cNvPr id="19" name="Picture 2">
              <a:extLst>
                <a:ext uri="{FF2B5EF4-FFF2-40B4-BE49-F238E27FC236}">
                  <a16:creationId xmlns:a16="http://schemas.microsoft.com/office/drawing/2014/main" id="{4C7B7C93-E5FE-86A4-E916-C0A14E88E18F}"/>
                </a:ext>
              </a:extLst>
            </p:cNvPr>
            <p:cNvPicPr>
              <a:picLocks noChangeAspect="1"/>
            </p:cNvPicPr>
            <p:nvPr/>
          </p:nvPicPr>
          <p:blipFill>
            <a:blip r:embed="rId3"/>
            <a:stretch>
              <a:fillRect/>
            </a:stretch>
          </p:blipFill>
          <p:spPr>
            <a:xfrm>
              <a:off x="3275074" y="2533598"/>
              <a:ext cx="5300708" cy="4125624"/>
            </a:xfrm>
            <a:prstGeom prst="rect">
              <a:avLst/>
            </a:prstGeom>
          </p:spPr>
        </p:pic>
        <p:sp>
          <p:nvSpPr>
            <p:cNvPr id="20" name="Anello 19"/>
            <p:cNvSpPr/>
            <p:nvPr/>
          </p:nvSpPr>
          <p:spPr>
            <a:xfrm>
              <a:off x="5312582" y="5626670"/>
              <a:ext cx="1064577" cy="1032552"/>
            </a:xfrm>
            <a:prstGeom prst="donut">
              <a:avLst>
                <a:gd name="adj" fmla="val 5165"/>
              </a:avLst>
            </a:prstGeom>
            <a:solidFill>
              <a:srgbClr val="E98B0D"/>
            </a:solidFill>
            <a:ln>
              <a:solidFill>
                <a:srgbClr val="1E5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
        <p:nvSpPr>
          <p:cNvPr id="5" name="TextBox 4">
            <a:extLst>
              <a:ext uri="{FF2B5EF4-FFF2-40B4-BE49-F238E27FC236}">
                <a16:creationId xmlns:a16="http://schemas.microsoft.com/office/drawing/2014/main" id="{3BF0B0A7-3539-5C2E-3E53-4DCB1E5A2040}"/>
              </a:ext>
            </a:extLst>
          </p:cNvPr>
          <p:cNvSpPr txBox="1"/>
          <p:nvPr/>
        </p:nvSpPr>
        <p:spPr>
          <a:xfrm>
            <a:off x="8120417" y="1210159"/>
            <a:ext cx="3698544" cy="1323439"/>
          </a:xfrm>
          <a:prstGeom prst="rect">
            <a:avLst/>
          </a:prstGeom>
          <a:noFill/>
          <a:ln w="28575">
            <a:solidFill>
              <a:srgbClr val="E98B0D"/>
            </a:solidFill>
          </a:ln>
        </p:spPr>
        <p:txBody>
          <a:bodyPr wrap="square">
            <a:spAutoFit/>
          </a:bodyPr>
          <a:lstStyle/>
          <a:p>
            <a:r>
              <a:rPr lang="it-IT" sz="2000" dirty="0" smtClean="0"/>
              <a:t>Acquisizione </a:t>
            </a:r>
            <a:r>
              <a:rPr lang="it-IT" sz="2000" dirty="0"/>
              <a:t>consapevole delle </a:t>
            </a:r>
            <a:r>
              <a:rPr lang="it-IT" sz="2000" dirty="0" smtClean="0"/>
              <a:t>modifiche alimentari </a:t>
            </a:r>
            <a:r>
              <a:rPr lang="it-IT" sz="2000" dirty="0"/>
              <a:t>e dello stile di vista per poter </a:t>
            </a:r>
            <a:r>
              <a:rPr lang="it-IT" sz="2000" dirty="0" smtClean="0"/>
              <a:t>ottenere i </a:t>
            </a:r>
            <a:r>
              <a:rPr lang="it-IT" sz="2000" dirty="0"/>
              <a:t>migliori risultati a lungo termine</a:t>
            </a:r>
          </a:p>
        </p:txBody>
      </p:sp>
      <p:sp>
        <p:nvSpPr>
          <p:cNvPr id="7" name="TextBox 6">
            <a:extLst>
              <a:ext uri="{FF2B5EF4-FFF2-40B4-BE49-F238E27FC236}">
                <a16:creationId xmlns:a16="http://schemas.microsoft.com/office/drawing/2014/main" id="{9D9A8F49-2F58-1B43-1A2D-B700E4BD83E0}"/>
              </a:ext>
            </a:extLst>
          </p:cNvPr>
          <p:cNvSpPr txBox="1"/>
          <p:nvPr/>
        </p:nvSpPr>
        <p:spPr>
          <a:xfrm>
            <a:off x="371902" y="190647"/>
            <a:ext cx="6093724" cy="461665"/>
          </a:xfrm>
          <a:prstGeom prst="rect">
            <a:avLst/>
          </a:prstGeom>
          <a:noFill/>
        </p:spPr>
        <p:txBody>
          <a:bodyPr wrap="square">
            <a:spAutoFit/>
          </a:bodyPr>
          <a:lstStyle/>
          <a:p>
            <a:r>
              <a:rPr lang="it-IT" sz="2400" b="1" spc="-50" dirty="0" smtClean="0">
                <a:solidFill>
                  <a:srgbClr val="1E5082"/>
                </a:solidFill>
                <a:ea typeface="+mj-ea"/>
                <a:cs typeface="+mj-cs"/>
              </a:rPr>
              <a:t>ANAMNESI ALIMENTARE - PREOPERATORIO</a:t>
            </a:r>
            <a:endParaRPr lang="it-IT" sz="1000" b="1" spc="-50" dirty="0">
              <a:solidFill>
                <a:srgbClr val="1E5082"/>
              </a:solidFill>
              <a:ea typeface="+mj-ea"/>
              <a:cs typeface="+mj-cs"/>
            </a:endParaRPr>
          </a:p>
        </p:txBody>
      </p:sp>
      <p:sp>
        <p:nvSpPr>
          <p:cNvPr id="9" name="TextBox 8">
            <a:extLst>
              <a:ext uri="{FF2B5EF4-FFF2-40B4-BE49-F238E27FC236}">
                <a16:creationId xmlns:a16="http://schemas.microsoft.com/office/drawing/2014/main" id="{4348D4A0-64E6-0CB1-E714-11C3D700750D}"/>
              </a:ext>
            </a:extLst>
          </p:cNvPr>
          <p:cNvSpPr txBox="1"/>
          <p:nvPr/>
        </p:nvSpPr>
        <p:spPr>
          <a:xfrm>
            <a:off x="204715" y="926785"/>
            <a:ext cx="8621972" cy="1938992"/>
          </a:xfrm>
          <a:prstGeom prst="rect">
            <a:avLst/>
          </a:prstGeom>
          <a:noFill/>
        </p:spPr>
        <p:txBody>
          <a:bodyPr wrap="square">
            <a:spAutoFit/>
          </a:bodyPr>
          <a:lstStyle/>
          <a:p>
            <a:pPr marL="285750" indent="-285750">
              <a:buClr>
                <a:srgbClr val="E98B0D"/>
              </a:buClr>
              <a:buFont typeface="Wingdings" panose="05000000000000000000" pitchFamily="2" charset="2"/>
              <a:buChar char="ü"/>
            </a:pPr>
            <a:r>
              <a:rPr lang="it-IT" sz="2000" dirty="0" smtClean="0"/>
              <a:t>Intake proteico</a:t>
            </a:r>
          </a:p>
          <a:p>
            <a:pPr marL="285750" indent="-285750">
              <a:buClr>
                <a:srgbClr val="E98B0D"/>
              </a:buClr>
              <a:buFont typeface="Wingdings" panose="05000000000000000000" pitchFamily="2" charset="2"/>
              <a:buChar char="ü"/>
            </a:pPr>
            <a:r>
              <a:rPr lang="it-IT" sz="2000" dirty="0" smtClean="0"/>
              <a:t>Sweet eating </a:t>
            </a:r>
          </a:p>
          <a:p>
            <a:pPr marL="285750" indent="-285750">
              <a:buClr>
                <a:srgbClr val="E98B0D"/>
              </a:buClr>
              <a:buFont typeface="Wingdings" panose="05000000000000000000" pitchFamily="2" charset="2"/>
              <a:buChar char="ü"/>
            </a:pPr>
            <a:r>
              <a:rPr lang="it-IT" sz="2000" dirty="0" smtClean="0"/>
              <a:t>Snack eating </a:t>
            </a:r>
          </a:p>
          <a:p>
            <a:pPr marL="285750" indent="-285750">
              <a:buClr>
                <a:srgbClr val="E98B0D"/>
              </a:buClr>
              <a:buFont typeface="Wingdings" panose="05000000000000000000" pitchFamily="2" charset="2"/>
              <a:buChar char="ü"/>
            </a:pPr>
            <a:r>
              <a:rPr lang="it-IT" sz="2000" dirty="0" smtClean="0"/>
              <a:t>Grazing </a:t>
            </a:r>
          </a:p>
          <a:p>
            <a:pPr marL="285750" indent="-285750">
              <a:buClr>
                <a:srgbClr val="E98B0D"/>
              </a:buClr>
              <a:buFont typeface="Wingdings" panose="05000000000000000000" pitchFamily="2" charset="2"/>
              <a:buChar char="ü"/>
            </a:pPr>
            <a:r>
              <a:rPr lang="it-IT" sz="2000" dirty="0" smtClean="0"/>
              <a:t>Craving</a:t>
            </a:r>
          </a:p>
          <a:p>
            <a:pPr marL="285750" indent="-285750">
              <a:buClr>
                <a:srgbClr val="E98B0D"/>
              </a:buClr>
              <a:buFont typeface="Wingdings" panose="05000000000000000000" pitchFamily="2" charset="2"/>
              <a:buChar char="ü"/>
            </a:pPr>
            <a:r>
              <a:rPr lang="it-IT" sz="2000" dirty="0" smtClean="0"/>
              <a:t>Bed </a:t>
            </a:r>
            <a:endParaRPr lang="it-IT" sz="2000" dirty="0"/>
          </a:p>
        </p:txBody>
      </p:sp>
      <p:sp>
        <p:nvSpPr>
          <p:cNvPr id="2" name="Freccia a destra 1"/>
          <p:cNvSpPr/>
          <p:nvPr/>
        </p:nvSpPr>
        <p:spPr>
          <a:xfrm>
            <a:off x="2688609" y="1501253"/>
            <a:ext cx="1137751" cy="458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4044725" y="1376640"/>
            <a:ext cx="4531057" cy="707886"/>
          </a:xfrm>
          <a:prstGeom prst="rect">
            <a:avLst/>
          </a:prstGeom>
          <a:noFill/>
        </p:spPr>
        <p:txBody>
          <a:bodyPr wrap="square" rtlCol="0">
            <a:spAutoFit/>
          </a:bodyPr>
          <a:lstStyle/>
          <a:p>
            <a:pPr marL="342900" indent="-342900">
              <a:buClr>
                <a:srgbClr val="E98B0D"/>
              </a:buClr>
              <a:buFont typeface="Wingdings" panose="05000000000000000000" pitchFamily="2" charset="2"/>
              <a:buChar char="ü"/>
            </a:pPr>
            <a:r>
              <a:rPr lang="it-IT" sz="2000" dirty="0"/>
              <a:t>Calo ponderale </a:t>
            </a:r>
            <a:r>
              <a:rPr lang="it-IT" sz="2000" dirty="0" smtClean="0"/>
              <a:t>preoperatorio</a:t>
            </a:r>
            <a:endParaRPr lang="it-IT" sz="2000" dirty="0"/>
          </a:p>
          <a:p>
            <a:pPr marL="342900" indent="-342900">
              <a:buClr>
                <a:srgbClr val="E98B0D"/>
              </a:buClr>
              <a:buFont typeface="Wingdings" panose="05000000000000000000" pitchFamily="2" charset="2"/>
              <a:buChar char="ü"/>
            </a:pPr>
            <a:r>
              <a:rPr lang="it-IT" sz="2000" dirty="0"/>
              <a:t>Weight regain</a:t>
            </a:r>
          </a:p>
        </p:txBody>
      </p:sp>
    </p:spTree>
    <p:extLst>
      <p:ext uri="{BB962C8B-B14F-4D97-AF65-F5344CB8AC3E}">
        <p14:creationId xmlns:p14="http://schemas.microsoft.com/office/powerpoint/2010/main" val="381349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F0B0A7-3539-5C2E-3E53-4DCB1E5A2040}"/>
              </a:ext>
            </a:extLst>
          </p:cNvPr>
          <p:cNvSpPr txBox="1"/>
          <p:nvPr/>
        </p:nvSpPr>
        <p:spPr>
          <a:xfrm>
            <a:off x="7629105" y="2110730"/>
            <a:ext cx="3248168" cy="1200329"/>
          </a:xfrm>
          <a:prstGeom prst="rect">
            <a:avLst/>
          </a:prstGeom>
          <a:noFill/>
          <a:ln w="28575">
            <a:solidFill>
              <a:srgbClr val="E98B0D"/>
            </a:solidFill>
          </a:ln>
        </p:spPr>
        <p:txBody>
          <a:bodyPr wrap="square">
            <a:spAutoFit/>
          </a:bodyPr>
          <a:lstStyle/>
          <a:p>
            <a:pPr marL="342900" indent="-342900">
              <a:buClr>
                <a:srgbClr val="E98B0D"/>
              </a:buClr>
              <a:buFont typeface="Wingdings" panose="05000000000000000000" pitchFamily="2" charset="2"/>
              <a:buChar char="ü"/>
            </a:pPr>
            <a:r>
              <a:rPr lang="it-IT" sz="2400" dirty="0"/>
              <a:t>Ottimizzare il calo ponderale e l’efficacia </a:t>
            </a:r>
            <a:r>
              <a:rPr lang="it-IT" sz="2400" dirty="0" smtClean="0"/>
              <a:t>dell’intervento.</a:t>
            </a:r>
            <a:endParaRPr lang="it-IT" sz="2400" dirty="0"/>
          </a:p>
        </p:txBody>
      </p:sp>
      <p:sp>
        <p:nvSpPr>
          <p:cNvPr id="7" name="TextBox 6">
            <a:extLst>
              <a:ext uri="{FF2B5EF4-FFF2-40B4-BE49-F238E27FC236}">
                <a16:creationId xmlns:a16="http://schemas.microsoft.com/office/drawing/2014/main" id="{9D9A8F49-2F58-1B43-1A2D-B700E4BD83E0}"/>
              </a:ext>
            </a:extLst>
          </p:cNvPr>
          <p:cNvSpPr txBox="1"/>
          <p:nvPr/>
        </p:nvSpPr>
        <p:spPr>
          <a:xfrm>
            <a:off x="245606" y="193464"/>
            <a:ext cx="6093724" cy="461665"/>
          </a:xfrm>
          <a:prstGeom prst="rect">
            <a:avLst/>
          </a:prstGeom>
          <a:noFill/>
        </p:spPr>
        <p:txBody>
          <a:bodyPr wrap="square">
            <a:spAutoFit/>
          </a:bodyPr>
          <a:lstStyle/>
          <a:p>
            <a:r>
              <a:rPr lang="it-IT" sz="2400" b="1" spc="-50" dirty="0" smtClean="0">
                <a:solidFill>
                  <a:srgbClr val="1E5082"/>
                </a:solidFill>
                <a:ea typeface="+mj-ea"/>
                <a:cs typeface="+mj-cs"/>
              </a:rPr>
              <a:t>ANAMNESI ALIMENTARE – POST OPERATORIO</a:t>
            </a:r>
            <a:endParaRPr lang="it-IT" sz="1000" b="1" spc="-50" dirty="0">
              <a:solidFill>
                <a:srgbClr val="1E5082"/>
              </a:solidFill>
              <a:ea typeface="+mj-ea"/>
              <a:cs typeface="+mj-cs"/>
            </a:endParaRPr>
          </a:p>
        </p:txBody>
      </p:sp>
      <p:sp>
        <p:nvSpPr>
          <p:cNvPr id="9" name="TextBox 8">
            <a:extLst>
              <a:ext uri="{FF2B5EF4-FFF2-40B4-BE49-F238E27FC236}">
                <a16:creationId xmlns:a16="http://schemas.microsoft.com/office/drawing/2014/main" id="{4348D4A0-64E6-0CB1-E714-11C3D700750D}"/>
              </a:ext>
            </a:extLst>
          </p:cNvPr>
          <p:cNvSpPr txBox="1"/>
          <p:nvPr/>
        </p:nvSpPr>
        <p:spPr>
          <a:xfrm>
            <a:off x="699335" y="1296118"/>
            <a:ext cx="5977945" cy="3477875"/>
          </a:xfrm>
          <a:prstGeom prst="rect">
            <a:avLst/>
          </a:prstGeom>
          <a:noFill/>
        </p:spPr>
        <p:txBody>
          <a:bodyPr wrap="square">
            <a:spAutoFit/>
          </a:bodyPr>
          <a:lstStyle/>
          <a:p>
            <a:pPr marL="285750" indent="-285750">
              <a:buClr>
                <a:srgbClr val="E98B0D"/>
              </a:buClr>
              <a:buFont typeface="Wingdings" panose="05000000000000000000" pitchFamily="2" charset="2"/>
              <a:buChar char="ü"/>
            </a:pPr>
            <a:r>
              <a:rPr lang="it-IT" sz="2000" dirty="0" smtClean="0"/>
              <a:t>Intake proteico</a:t>
            </a:r>
          </a:p>
          <a:p>
            <a:pPr marL="285750" indent="-285750">
              <a:buClr>
                <a:srgbClr val="E98B0D"/>
              </a:buClr>
              <a:buFont typeface="Wingdings" panose="05000000000000000000" pitchFamily="2" charset="2"/>
              <a:buChar char="ü"/>
            </a:pPr>
            <a:r>
              <a:rPr lang="it-IT" sz="2000" dirty="0" smtClean="0"/>
              <a:t>Frazionamento dei pasti</a:t>
            </a:r>
          </a:p>
          <a:p>
            <a:pPr marL="285750" indent="-285750">
              <a:buClr>
                <a:srgbClr val="E98B0D"/>
              </a:buClr>
              <a:buFont typeface="Wingdings" panose="05000000000000000000" pitchFamily="2" charset="2"/>
              <a:buChar char="ü"/>
            </a:pPr>
            <a:r>
              <a:rPr lang="it-IT" sz="2000" dirty="0" smtClean="0"/>
              <a:t>Modalità di consumo dei pasti</a:t>
            </a:r>
          </a:p>
          <a:p>
            <a:pPr marL="285750" indent="-285750">
              <a:buClr>
                <a:srgbClr val="E98B0D"/>
              </a:buClr>
              <a:buFont typeface="Wingdings" panose="05000000000000000000" pitchFamily="2" charset="2"/>
              <a:buChar char="ü"/>
            </a:pPr>
            <a:r>
              <a:rPr lang="it-IT" sz="2000" dirty="0" smtClean="0"/>
              <a:t>Food tolerance</a:t>
            </a:r>
          </a:p>
          <a:p>
            <a:pPr marL="285750" indent="-285750">
              <a:buClr>
                <a:srgbClr val="E98B0D"/>
              </a:buClr>
              <a:buFont typeface="Wingdings" panose="05000000000000000000" pitchFamily="2" charset="2"/>
              <a:buChar char="ü"/>
            </a:pPr>
            <a:r>
              <a:rPr lang="it-IT" sz="2000" dirty="0" smtClean="0"/>
              <a:t>Integrazione</a:t>
            </a:r>
          </a:p>
          <a:p>
            <a:pPr marL="285750" indent="-285750">
              <a:buClr>
                <a:srgbClr val="E98B0D"/>
              </a:buClr>
              <a:buFont typeface="Wingdings" panose="05000000000000000000" pitchFamily="2" charset="2"/>
              <a:buChar char="ü"/>
            </a:pPr>
            <a:endParaRPr lang="it-IT" sz="2000" dirty="0" smtClean="0"/>
          </a:p>
          <a:p>
            <a:pPr marL="285750" indent="-285750">
              <a:buClr>
                <a:srgbClr val="E98B0D"/>
              </a:buClr>
              <a:buFont typeface="Wingdings" panose="05000000000000000000" pitchFamily="2" charset="2"/>
              <a:buChar char="ü"/>
            </a:pPr>
            <a:r>
              <a:rPr lang="it-IT" sz="2000" dirty="0" smtClean="0"/>
              <a:t>Sweet eating </a:t>
            </a:r>
          </a:p>
          <a:p>
            <a:pPr marL="285750" indent="-285750">
              <a:buClr>
                <a:srgbClr val="E98B0D"/>
              </a:buClr>
              <a:buFont typeface="Wingdings" panose="05000000000000000000" pitchFamily="2" charset="2"/>
              <a:buChar char="ü"/>
            </a:pPr>
            <a:r>
              <a:rPr lang="it-IT" sz="2000" dirty="0" smtClean="0"/>
              <a:t>Snack eating </a:t>
            </a:r>
          </a:p>
          <a:p>
            <a:pPr marL="285750" indent="-285750">
              <a:buClr>
                <a:srgbClr val="E98B0D"/>
              </a:buClr>
              <a:buFont typeface="Wingdings" panose="05000000000000000000" pitchFamily="2" charset="2"/>
              <a:buChar char="ü"/>
            </a:pPr>
            <a:r>
              <a:rPr lang="it-IT" sz="2000" dirty="0" smtClean="0"/>
              <a:t>Grazing </a:t>
            </a:r>
          </a:p>
          <a:p>
            <a:pPr marL="285750" indent="-285750">
              <a:buClr>
                <a:srgbClr val="E98B0D"/>
              </a:buClr>
              <a:buFont typeface="Wingdings" panose="05000000000000000000" pitchFamily="2" charset="2"/>
              <a:buChar char="ü"/>
            </a:pPr>
            <a:r>
              <a:rPr lang="it-IT" sz="2000" dirty="0" smtClean="0"/>
              <a:t>Craving</a:t>
            </a:r>
          </a:p>
          <a:p>
            <a:pPr marL="285750" indent="-285750">
              <a:buClr>
                <a:srgbClr val="E98B0D"/>
              </a:buClr>
              <a:buFont typeface="Wingdings" panose="05000000000000000000" pitchFamily="2" charset="2"/>
              <a:buChar char="ü"/>
            </a:pPr>
            <a:r>
              <a:rPr lang="it-IT" sz="2000" dirty="0" smtClean="0"/>
              <a:t>Bed </a:t>
            </a:r>
            <a:endParaRPr lang="it-IT" sz="2000" dirty="0"/>
          </a:p>
        </p:txBody>
      </p:sp>
      <p:sp>
        <p:nvSpPr>
          <p:cNvPr id="2" name="Freccia a destra 1"/>
          <p:cNvSpPr/>
          <p:nvPr/>
        </p:nvSpPr>
        <p:spPr>
          <a:xfrm>
            <a:off x="5280382" y="2472506"/>
            <a:ext cx="1629072" cy="47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3"/>
          <a:stretch>
            <a:fillRect/>
          </a:stretch>
        </p:blipFill>
        <p:spPr>
          <a:xfrm>
            <a:off x="371902" y="4938170"/>
            <a:ext cx="3316406" cy="1667215"/>
          </a:xfrm>
          <a:prstGeom prst="rect">
            <a:avLst/>
          </a:prstGeom>
        </p:spPr>
      </p:pic>
      <p:pic>
        <p:nvPicPr>
          <p:cNvPr id="2050" name="Picture 2" descr="Younan Nowzaradan Cake Boss Medico TLC in Diretta televisiva - tlc  televisione scaricare png - Disegno png trasparente Stetoscopio png  scaricar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8770700" y="1142229"/>
            <a:ext cx="2530227" cy="95586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o 7"/>
          <p:cNvGrpSpPr/>
          <p:nvPr/>
        </p:nvGrpSpPr>
        <p:grpSpPr>
          <a:xfrm>
            <a:off x="10194507" y="373369"/>
            <a:ext cx="1708500" cy="1537719"/>
            <a:chOff x="10194507" y="373369"/>
            <a:chExt cx="1708500" cy="1537719"/>
          </a:xfrm>
        </p:grpSpPr>
        <p:pic>
          <p:nvPicPr>
            <p:cNvPr id="2052" name="Picture 4" descr="fumetto rotondo vuoto di base fumetto arte contorno doodle stile disegnato  a mano per libro da colorare comico e adesivo 7442135 Arte vettoriale a  Vecteez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rot="1227350">
              <a:off x="10194507" y="373369"/>
              <a:ext cx="1625960" cy="153771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429048" y="799670"/>
              <a:ext cx="1473959" cy="307777"/>
            </a:xfrm>
            <a:prstGeom prst="rect">
              <a:avLst/>
            </a:prstGeom>
            <a:noFill/>
          </p:spPr>
          <p:txBody>
            <a:bodyPr wrap="square" rtlCol="0">
              <a:spAutoFit/>
            </a:bodyPr>
            <a:lstStyle/>
            <a:p>
              <a:r>
                <a:rPr lang="it-IT" sz="1400" b="1" dirty="0" smtClean="0"/>
                <a:t>WELL DONE</a:t>
              </a:r>
              <a:endParaRPr lang="it-IT" sz="1400" b="1" dirty="0"/>
            </a:p>
          </p:txBody>
        </p:sp>
        <p:pic>
          <p:nvPicPr>
            <p:cNvPr id="2054" name="Picture 6" descr="Adesivi per Auto e Moto Gesto polli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66027" y="1023121"/>
              <a:ext cx="238213" cy="238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07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1000"/>
                                        <p:tgtEl>
                                          <p:spTgt spid="9">
                                            <p:txEl>
                                              <p:pRg st="6" end="6"/>
                                            </p:txEl>
                                          </p:spTgt>
                                        </p:tgtEl>
                                      </p:cBhvr>
                                    </p:animEffect>
                                    <p:anim calcmode="lin" valueType="num">
                                      <p:cBhvr>
                                        <p:cTn id="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6" end="6"/>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xEl>
                                              <p:pRg st="7" end="7"/>
                                            </p:txEl>
                                          </p:spTgt>
                                        </p:tgtEl>
                                        <p:attrNameLst>
                                          <p:attrName>style.visibility</p:attrName>
                                        </p:attrNameLst>
                                      </p:cBhvr>
                                      <p:to>
                                        <p:strVal val="visible"/>
                                      </p:to>
                                    </p:set>
                                    <p:animEffect transition="in" filter="fade">
                                      <p:cBhvr>
                                        <p:cTn id="12" dur="1000"/>
                                        <p:tgtEl>
                                          <p:spTgt spid="9">
                                            <p:txEl>
                                              <p:pRg st="7" end="7"/>
                                            </p:txEl>
                                          </p:spTgt>
                                        </p:tgtEl>
                                      </p:cBhvr>
                                    </p:animEffect>
                                    <p:anim calcmode="lin" valueType="num">
                                      <p:cBhvr>
                                        <p:cTn id="1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7" end="7"/>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fade">
                                      <p:cBhvr>
                                        <p:cTn id="17" dur="1000"/>
                                        <p:tgtEl>
                                          <p:spTgt spid="9">
                                            <p:txEl>
                                              <p:pRg st="8" end="8"/>
                                            </p:txEl>
                                          </p:spTgt>
                                        </p:tgtEl>
                                      </p:cBhvr>
                                    </p:animEffect>
                                    <p:anim calcmode="lin" valueType="num">
                                      <p:cBhvr>
                                        <p:cTn id="1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8" end="8"/>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fade">
                                      <p:cBhvr>
                                        <p:cTn id="22" dur="1000"/>
                                        <p:tgtEl>
                                          <p:spTgt spid="9">
                                            <p:txEl>
                                              <p:pRg st="9" end="9"/>
                                            </p:txEl>
                                          </p:spTgt>
                                        </p:tgtEl>
                                      </p:cBhvr>
                                    </p:animEffect>
                                    <p:anim calcmode="lin" valueType="num">
                                      <p:cBhvr>
                                        <p:cTn id="2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9" end="9"/>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animEffect transition="in" filter="fade">
                                      <p:cBhvr>
                                        <p:cTn id="27" dur="1000"/>
                                        <p:tgtEl>
                                          <p:spTgt spid="9">
                                            <p:txEl>
                                              <p:pRg st="10" end="10"/>
                                            </p:txEl>
                                          </p:spTgt>
                                        </p:tgtEl>
                                      </p:cBhvr>
                                    </p:animEffect>
                                    <p:anim calcmode="lin" valueType="num">
                                      <p:cBhvr>
                                        <p:cTn id="2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fade">
                                      <p:cBhvr>
                                        <p:cTn id="43" dur="500"/>
                                        <p:tgtEl>
                                          <p:spTgt spid="2050"/>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3957852" y="-1"/>
            <a:ext cx="4408226" cy="6858001"/>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183490" y="4577922"/>
            <a:ext cx="1637731" cy="369332"/>
          </a:xfrm>
          <a:prstGeom prst="rect">
            <a:avLst/>
          </a:prstGeom>
          <a:noFill/>
        </p:spPr>
        <p:txBody>
          <a:bodyPr wrap="square" rtlCol="0">
            <a:spAutoFit/>
          </a:bodyPr>
          <a:lstStyle/>
          <a:p>
            <a:r>
              <a:rPr lang="it-IT" b="1" dirty="0" smtClean="0">
                <a:solidFill>
                  <a:srgbClr val="6175A5"/>
                </a:solidFill>
              </a:rPr>
              <a:t>OBESITY</a:t>
            </a:r>
            <a:endParaRPr lang="it-IT" b="1" dirty="0">
              <a:solidFill>
                <a:srgbClr val="6175A5"/>
              </a:solidFill>
            </a:endParaRPr>
          </a:p>
        </p:txBody>
      </p:sp>
      <p:pic>
        <p:nvPicPr>
          <p:cNvPr id="11" name="Immagine 10"/>
          <p:cNvPicPr>
            <a:picLocks noChangeAspect="1"/>
          </p:cNvPicPr>
          <p:nvPr/>
        </p:nvPicPr>
        <p:blipFill>
          <a:blip r:embed="rId2"/>
          <a:stretch>
            <a:fillRect/>
          </a:stretch>
        </p:blipFill>
        <p:spPr>
          <a:xfrm>
            <a:off x="1933526" y="1067533"/>
            <a:ext cx="7658494" cy="3346622"/>
          </a:xfrm>
          <a:prstGeom prst="rect">
            <a:avLst/>
          </a:prstGeom>
        </p:spPr>
      </p:pic>
      <p:sp>
        <p:nvSpPr>
          <p:cNvPr id="12" name="Trapezio 11"/>
          <p:cNvSpPr/>
          <p:nvPr/>
        </p:nvSpPr>
        <p:spPr>
          <a:xfrm>
            <a:off x="5557213" y="6102751"/>
            <a:ext cx="214312" cy="14109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5" name="Gruppo 24"/>
          <p:cNvGrpSpPr/>
          <p:nvPr/>
        </p:nvGrpSpPr>
        <p:grpSpPr>
          <a:xfrm>
            <a:off x="7037043" y="5143992"/>
            <a:ext cx="1723761" cy="877163"/>
            <a:chOff x="5237756" y="4649638"/>
            <a:chExt cx="1723761" cy="877163"/>
          </a:xfrm>
        </p:grpSpPr>
        <p:sp>
          <p:nvSpPr>
            <p:cNvPr id="17" name="CasellaDiTesto 16"/>
            <p:cNvSpPr txBox="1"/>
            <p:nvPr/>
          </p:nvSpPr>
          <p:spPr>
            <a:xfrm>
              <a:off x="5237756" y="4649638"/>
              <a:ext cx="1723761" cy="877163"/>
            </a:xfrm>
            <a:prstGeom prst="rect">
              <a:avLst/>
            </a:prstGeom>
            <a:noFill/>
          </p:spPr>
          <p:txBody>
            <a:bodyPr wrap="square" rtlCol="0">
              <a:spAutoFit/>
            </a:bodyPr>
            <a:lstStyle/>
            <a:p>
              <a:r>
                <a:rPr lang="it-IT" sz="900" b="1" dirty="0" smtClean="0">
                  <a:solidFill>
                    <a:srgbClr val="425A94"/>
                  </a:solidFill>
                </a:rPr>
                <a:t>Phylum        </a:t>
              </a:r>
              <a:r>
                <a:rPr lang="it-IT" sz="800" dirty="0" smtClean="0">
                  <a:solidFill>
                    <a:srgbClr val="425A94"/>
                  </a:solidFill>
                </a:rPr>
                <a:t>Bacteroidetes and Actinobacteria</a:t>
              </a:r>
            </a:p>
            <a:p>
              <a:r>
                <a:rPr lang="it-IT" sz="900" b="1" dirty="0" smtClean="0">
                  <a:solidFill>
                    <a:srgbClr val="425A94"/>
                  </a:solidFill>
                </a:rPr>
                <a:t>Genus           </a:t>
              </a:r>
              <a:r>
                <a:rPr lang="it-IT" sz="800" dirty="0" smtClean="0">
                  <a:solidFill>
                    <a:srgbClr val="425A94"/>
                  </a:solidFill>
                </a:rPr>
                <a:t>Bacteroides</a:t>
              </a:r>
            </a:p>
            <a:p>
              <a:r>
                <a:rPr lang="it-IT" sz="900" b="1" dirty="0" smtClean="0">
                  <a:solidFill>
                    <a:srgbClr val="425A94"/>
                  </a:solidFill>
                </a:rPr>
                <a:t>Species         </a:t>
              </a:r>
              <a:r>
                <a:rPr lang="it-IT" sz="800" dirty="0">
                  <a:solidFill>
                    <a:srgbClr val="425A94"/>
                  </a:solidFill>
                </a:rPr>
                <a:t>F. </a:t>
              </a:r>
              <a:r>
                <a:rPr lang="it-IT" sz="800" i="1" dirty="0">
                  <a:solidFill>
                    <a:srgbClr val="425A94"/>
                  </a:solidFill>
                </a:rPr>
                <a:t>prausnitzii</a:t>
              </a:r>
              <a:r>
                <a:rPr lang="it-IT" sz="800" dirty="0">
                  <a:solidFill>
                    <a:srgbClr val="425A94"/>
                  </a:solidFill>
                </a:rPr>
                <a:t>, B. </a:t>
              </a:r>
              <a:r>
                <a:rPr lang="it-IT" sz="800" i="1" dirty="0">
                  <a:solidFill>
                    <a:srgbClr val="425A94"/>
                  </a:solidFill>
                </a:rPr>
                <a:t>longum</a:t>
              </a:r>
              <a:r>
                <a:rPr lang="it-IT" sz="800" dirty="0">
                  <a:solidFill>
                    <a:srgbClr val="425A94"/>
                  </a:solidFill>
                </a:rPr>
                <a:t>, B. </a:t>
              </a:r>
              <a:r>
                <a:rPr lang="it-IT" sz="800" i="1" dirty="0">
                  <a:solidFill>
                    <a:srgbClr val="425A94"/>
                  </a:solidFill>
                </a:rPr>
                <a:t>animalis</a:t>
              </a:r>
              <a:r>
                <a:rPr lang="it-IT" sz="800" dirty="0">
                  <a:solidFill>
                    <a:srgbClr val="425A94"/>
                  </a:solidFill>
                </a:rPr>
                <a:t>, M. </a:t>
              </a:r>
              <a:r>
                <a:rPr lang="it-IT" sz="800" i="1" dirty="0">
                  <a:solidFill>
                    <a:srgbClr val="425A94"/>
                  </a:solidFill>
                </a:rPr>
                <a:t>smithii</a:t>
              </a:r>
              <a:r>
                <a:rPr lang="it-IT" sz="800" dirty="0">
                  <a:solidFill>
                    <a:srgbClr val="425A94"/>
                  </a:solidFill>
                </a:rPr>
                <a:t>, L. </a:t>
              </a:r>
              <a:r>
                <a:rPr lang="it-IT" sz="800" i="1" dirty="0">
                  <a:solidFill>
                    <a:srgbClr val="425A94"/>
                  </a:solidFill>
                </a:rPr>
                <a:t>plantarum</a:t>
              </a:r>
              <a:r>
                <a:rPr lang="it-IT" sz="800" dirty="0">
                  <a:solidFill>
                    <a:srgbClr val="425A94"/>
                  </a:solidFill>
                </a:rPr>
                <a:t>, B. </a:t>
              </a:r>
              <a:r>
                <a:rPr lang="it-IT" sz="800" i="1" dirty="0" smtClean="0">
                  <a:solidFill>
                    <a:srgbClr val="425A94"/>
                  </a:solidFill>
                </a:rPr>
                <a:t>vulgatus</a:t>
              </a:r>
              <a:r>
                <a:rPr lang="it-IT" sz="800" dirty="0" smtClean="0">
                  <a:solidFill>
                    <a:srgbClr val="425A94"/>
                  </a:solidFill>
                </a:rPr>
                <a:t> </a:t>
              </a:r>
              <a:r>
                <a:rPr lang="it-IT" sz="800" dirty="0">
                  <a:solidFill>
                    <a:srgbClr val="425A94"/>
                  </a:solidFill>
                </a:rPr>
                <a:t>and B. </a:t>
              </a:r>
              <a:r>
                <a:rPr lang="it-IT" sz="800" i="1" dirty="0">
                  <a:solidFill>
                    <a:srgbClr val="425A94"/>
                  </a:solidFill>
                </a:rPr>
                <a:t>fragilis</a:t>
              </a:r>
            </a:p>
          </p:txBody>
        </p:sp>
        <p:pic>
          <p:nvPicPr>
            <p:cNvPr id="18" name="Immagine 17"/>
            <p:cNvPicPr>
              <a:picLocks noChangeAspect="1"/>
            </p:cNvPicPr>
            <p:nvPr/>
          </p:nvPicPr>
          <p:blipFill>
            <a:blip r:embed="rId3"/>
            <a:stretch>
              <a:fillRect/>
            </a:stretch>
          </p:blipFill>
          <p:spPr>
            <a:xfrm>
              <a:off x="5753443" y="4662647"/>
              <a:ext cx="124509" cy="154392"/>
            </a:xfrm>
            <a:prstGeom prst="rect">
              <a:avLst/>
            </a:prstGeom>
          </p:spPr>
        </p:pic>
        <p:pic>
          <p:nvPicPr>
            <p:cNvPr id="19" name="Immagine 18"/>
            <p:cNvPicPr>
              <a:picLocks noChangeAspect="1"/>
            </p:cNvPicPr>
            <p:nvPr/>
          </p:nvPicPr>
          <p:blipFill>
            <a:blip r:embed="rId3"/>
            <a:stretch>
              <a:fillRect/>
            </a:stretch>
          </p:blipFill>
          <p:spPr>
            <a:xfrm>
              <a:off x="5753442" y="4949661"/>
              <a:ext cx="124509" cy="154392"/>
            </a:xfrm>
            <a:prstGeom prst="rect">
              <a:avLst/>
            </a:prstGeom>
          </p:spPr>
        </p:pic>
        <p:pic>
          <p:nvPicPr>
            <p:cNvPr id="20" name="Immagine 19"/>
            <p:cNvPicPr>
              <a:picLocks noChangeAspect="1"/>
            </p:cNvPicPr>
            <p:nvPr/>
          </p:nvPicPr>
          <p:blipFill>
            <a:blip r:embed="rId3"/>
            <a:stretch>
              <a:fillRect/>
            </a:stretch>
          </p:blipFill>
          <p:spPr>
            <a:xfrm>
              <a:off x="5753442" y="5094024"/>
              <a:ext cx="124509" cy="154392"/>
            </a:xfrm>
            <a:prstGeom prst="rect">
              <a:avLst/>
            </a:prstGeom>
          </p:spPr>
        </p:pic>
      </p:grpSp>
      <p:sp>
        <p:nvSpPr>
          <p:cNvPr id="21" name="CasellaDiTesto 20"/>
          <p:cNvSpPr txBox="1"/>
          <p:nvPr/>
        </p:nvSpPr>
        <p:spPr>
          <a:xfrm>
            <a:off x="2720313" y="4711192"/>
            <a:ext cx="1723761" cy="754053"/>
          </a:xfrm>
          <a:prstGeom prst="rect">
            <a:avLst/>
          </a:prstGeom>
          <a:noFill/>
        </p:spPr>
        <p:txBody>
          <a:bodyPr wrap="square" rtlCol="0">
            <a:spAutoFit/>
          </a:bodyPr>
          <a:lstStyle/>
          <a:p>
            <a:r>
              <a:rPr lang="it-IT" sz="900" b="1" dirty="0" smtClean="0">
                <a:solidFill>
                  <a:srgbClr val="425A94"/>
                </a:solidFill>
              </a:rPr>
              <a:t>Phylum        </a:t>
            </a:r>
            <a:r>
              <a:rPr lang="it-IT" sz="800" dirty="0" smtClean="0">
                <a:solidFill>
                  <a:srgbClr val="425A94"/>
                </a:solidFill>
              </a:rPr>
              <a:t>Firmicutes</a:t>
            </a:r>
          </a:p>
          <a:p>
            <a:r>
              <a:rPr lang="it-IT" sz="900" b="1" dirty="0" smtClean="0">
                <a:solidFill>
                  <a:srgbClr val="425A94"/>
                </a:solidFill>
              </a:rPr>
              <a:t>Genus          </a:t>
            </a:r>
            <a:r>
              <a:rPr lang="it-IT" sz="800" dirty="0" smtClean="0">
                <a:solidFill>
                  <a:srgbClr val="425A94"/>
                </a:solidFill>
              </a:rPr>
              <a:t>Clostridium</a:t>
            </a:r>
          </a:p>
          <a:p>
            <a:r>
              <a:rPr lang="it-IT" sz="900" b="1" dirty="0" smtClean="0">
                <a:solidFill>
                  <a:srgbClr val="425A94"/>
                </a:solidFill>
              </a:rPr>
              <a:t>Species         </a:t>
            </a:r>
            <a:r>
              <a:rPr lang="it-IT" sz="800" dirty="0" smtClean="0">
                <a:solidFill>
                  <a:srgbClr val="425A94"/>
                </a:solidFill>
              </a:rPr>
              <a:t>E.  </a:t>
            </a:r>
            <a:r>
              <a:rPr lang="it-IT" sz="800" i="1" dirty="0" smtClean="0">
                <a:solidFill>
                  <a:srgbClr val="425A94"/>
                </a:solidFill>
              </a:rPr>
              <a:t>Rectale-C. coccoides</a:t>
            </a:r>
            <a:r>
              <a:rPr lang="it-IT" sz="800" dirty="0" smtClean="0">
                <a:solidFill>
                  <a:srgbClr val="425A94"/>
                </a:solidFill>
              </a:rPr>
              <a:t>, L. </a:t>
            </a:r>
            <a:r>
              <a:rPr lang="it-IT" sz="800" i="1" dirty="0" smtClean="0">
                <a:solidFill>
                  <a:srgbClr val="425A94"/>
                </a:solidFill>
              </a:rPr>
              <a:t>reuteri</a:t>
            </a:r>
            <a:r>
              <a:rPr lang="it-IT" sz="800" dirty="0" smtClean="0">
                <a:solidFill>
                  <a:srgbClr val="425A94"/>
                </a:solidFill>
              </a:rPr>
              <a:t>, A. </a:t>
            </a:r>
            <a:r>
              <a:rPr lang="it-IT" sz="800" i="1" dirty="0" smtClean="0">
                <a:solidFill>
                  <a:srgbClr val="425A94"/>
                </a:solidFill>
              </a:rPr>
              <a:t>muciniphila</a:t>
            </a:r>
            <a:r>
              <a:rPr lang="it-IT" sz="800" dirty="0" smtClean="0">
                <a:solidFill>
                  <a:srgbClr val="425A94"/>
                </a:solidFill>
              </a:rPr>
              <a:t>, C. </a:t>
            </a:r>
            <a:r>
              <a:rPr lang="it-IT" sz="800" i="1" dirty="0">
                <a:solidFill>
                  <a:srgbClr val="425A94"/>
                </a:solidFill>
              </a:rPr>
              <a:t>h</a:t>
            </a:r>
            <a:r>
              <a:rPr lang="it-IT" sz="800" i="1" dirty="0" smtClean="0">
                <a:solidFill>
                  <a:srgbClr val="425A94"/>
                </a:solidFill>
              </a:rPr>
              <a:t>istolyticum</a:t>
            </a:r>
            <a:r>
              <a:rPr lang="it-IT" sz="800" dirty="0" smtClean="0">
                <a:solidFill>
                  <a:srgbClr val="425A94"/>
                </a:solidFill>
              </a:rPr>
              <a:t>, and S. </a:t>
            </a:r>
            <a:r>
              <a:rPr lang="it-IT" sz="800" i="1" dirty="0" smtClean="0">
                <a:solidFill>
                  <a:srgbClr val="425A94"/>
                </a:solidFill>
              </a:rPr>
              <a:t>aureus</a:t>
            </a:r>
            <a:endParaRPr lang="it-IT" sz="800" i="1" dirty="0">
              <a:solidFill>
                <a:srgbClr val="425A94"/>
              </a:solidFill>
            </a:endParaRPr>
          </a:p>
        </p:txBody>
      </p:sp>
      <p:pic>
        <p:nvPicPr>
          <p:cNvPr id="22" name="Immagine 21"/>
          <p:cNvPicPr>
            <a:picLocks noChangeAspect="1"/>
          </p:cNvPicPr>
          <p:nvPr/>
        </p:nvPicPr>
        <p:blipFill>
          <a:blip r:embed="rId3"/>
          <a:stretch>
            <a:fillRect/>
          </a:stretch>
        </p:blipFill>
        <p:spPr>
          <a:xfrm>
            <a:off x="3232365" y="4711443"/>
            <a:ext cx="124509" cy="154392"/>
          </a:xfrm>
          <a:prstGeom prst="rect">
            <a:avLst/>
          </a:prstGeom>
        </p:spPr>
      </p:pic>
      <p:pic>
        <p:nvPicPr>
          <p:cNvPr id="23" name="Immagine 22"/>
          <p:cNvPicPr>
            <a:picLocks noChangeAspect="1"/>
          </p:cNvPicPr>
          <p:nvPr/>
        </p:nvPicPr>
        <p:blipFill>
          <a:blip r:embed="rId3"/>
          <a:stretch>
            <a:fillRect/>
          </a:stretch>
        </p:blipFill>
        <p:spPr>
          <a:xfrm>
            <a:off x="3221005" y="4859166"/>
            <a:ext cx="124509" cy="154392"/>
          </a:xfrm>
          <a:prstGeom prst="rect">
            <a:avLst/>
          </a:prstGeom>
        </p:spPr>
      </p:pic>
      <p:pic>
        <p:nvPicPr>
          <p:cNvPr id="24" name="Immagine 23"/>
          <p:cNvPicPr>
            <a:picLocks noChangeAspect="1"/>
          </p:cNvPicPr>
          <p:nvPr/>
        </p:nvPicPr>
        <p:blipFill>
          <a:blip r:embed="rId3"/>
          <a:stretch>
            <a:fillRect/>
          </a:stretch>
        </p:blipFill>
        <p:spPr>
          <a:xfrm>
            <a:off x="3218408" y="5017755"/>
            <a:ext cx="124509" cy="154392"/>
          </a:xfrm>
          <a:prstGeom prst="rect">
            <a:avLst/>
          </a:prstGeom>
        </p:spPr>
      </p:pic>
      <p:sp>
        <p:nvSpPr>
          <p:cNvPr id="26" name="Rettangolo 25"/>
          <p:cNvSpPr/>
          <p:nvPr/>
        </p:nvSpPr>
        <p:spPr>
          <a:xfrm rot="470127">
            <a:off x="2630644" y="5993821"/>
            <a:ext cx="6119678" cy="88020"/>
          </a:xfrm>
          <a:prstGeom prst="rect">
            <a:avLst/>
          </a:prstGeom>
          <a:gradFill flip="none" rotWithShape="1">
            <a:gsLst>
              <a:gs pos="11000">
                <a:srgbClr val="FF0000"/>
              </a:gs>
              <a:gs pos="100000">
                <a:srgbClr val="00B05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Immagine 26"/>
          <p:cNvPicPr>
            <a:picLocks noChangeAspect="1"/>
          </p:cNvPicPr>
          <p:nvPr/>
        </p:nvPicPr>
        <p:blipFill>
          <a:blip r:embed="rId4"/>
          <a:stretch>
            <a:fillRect/>
          </a:stretch>
        </p:blipFill>
        <p:spPr>
          <a:xfrm rot="18460518">
            <a:off x="4291271" y="4081902"/>
            <a:ext cx="317111" cy="441012"/>
          </a:xfrm>
          <a:prstGeom prst="rect">
            <a:avLst/>
          </a:prstGeom>
        </p:spPr>
      </p:pic>
      <p:pic>
        <p:nvPicPr>
          <p:cNvPr id="28" name="Immagine 27"/>
          <p:cNvPicPr>
            <a:picLocks noChangeAspect="1"/>
          </p:cNvPicPr>
          <p:nvPr/>
        </p:nvPicPr>
        <p:blipFill>
          <a:blip r:embed="rId4"/>
          <a:stretch>
            <a:fillRect/>
          </a:stretch>
        </p:blipFill>
        <p:spPr>
          <a:xfrm>
            <a:off x="5455920" y="3989770"/>
            <a:ext cx="337402" cy="469231"/>
          </a:xfrm>
          <a:prstGeom prst="rect">
            <a:avLst/>
          </a:prstGeom>
        </p:spPr>
      </p:pic>
      <p:pic>
        <p:nvPicPr>
          <p:cNvPr id="29" name="Immagine 28"/>
          <p:cNvPicPr>
            <a:picLocks noChangeAspect="1"/>
          </p:cNvPicPr>
          <p:nvPr/>
        </p:nvPicPr>
        <p:blipFill>
          <a:blip r:embed="rId4"/>
          <a:stretch>
            <a:fillRect/>
          </a:stretch>
        </p:blipFill>
        <p:spPr>
          <a:xfrm rot="2528722">
            <a:off x="6732010" y="4055524"/>
            <a:ext cx="317111" cy="441012"/>
          </a:xfrm>
          <a:prstGeom prst="rect">
            <a:avLst/>
          </a:prstGeom>
        </p:spPr>
      </p:pic>
      <p:pic>
        <p:nvPicPr>
          <p:cNvPr id="30" name="Immagine 29"/>
          <p:cNvPicPr>
            <a:picLocks noChangeAspect="1"/>
          </p:cNvPicPr>
          <p:nvPr/>
        </p:nvPicPr>
        <p:blipFill>
          <a:blip r:embed="rId5">
            <a:duotone>
              <a:schemeClr val="accent2">
                <a:shade val="45000"/>
                <a:satMod val="135000"/>
              </a:schemeClr>
              <a:prstClr val="white"/>
            </a:duotone>
          </a:blip>
          <a:stretch>
            <a:fillRect/>
          </a:stretch>
        </p:blipFill>
        <p:spPr>
          <a:xfrm>
            <a:off x="3356874" y="874093"/>
            <a:ext cx="1197649" cy="234323"/>
          </a:xfrm>
          <a:prstGeom prst="rect">
            <a:avLst/>
          </a:prstGeom>
        </p:spPr>
      </p:pic>
      <p:pic>
        <p:nvPicPr>
          <p:cNvPr id="31" name="Immagine 30"/>
          <p:cNvPicPr>
            <a:picLocks noChangeAspect="1"/>
          </p:cNvPicPr>
          <p:nvPr/>
        </p:nvPicPr>
        <p:blipFill>
          <a:blip r:embed="rId6">
            <a:duotone>
              <a:schemeClr val="accent3">
                <a:shade val="45000"/>
                <a:satMod val="135000"/>
              </a:schemeClr>
              <a:prstClr val="white"/>
            </a:duotone>
          </a:blip>
          <a:stretch>
            <a:fillRect/>
          </a:stretch>
        </p:blipFill>
        <p:spPr>
          <a:xfrm>
            <a:off x="4586543" y="474602"/>
            <a:ext cx="869377" cy="261748"/>
          </a:xfrm>
          <a:prstGeom prst="rect">
            <a:avLst/>
          </a:prstGeom>
        </p:spPr>
      </p:pic>
      <p:pic>
        <p:nvPicPr>
          <p:cNvPr id="32" name="Immagine 31"/>
          <p:cNvPicPr>
            <a:picLocks noChangeAspect="1"/>
          </p:cNvPicPr>
          <p:nvPr/>
        </p:nvPicPr>
        <p:blipFill>
          <a:blip r:embed="rId7">
            <a:duotone>
              <a:schemeClr val="accent3">
                <a:shade val="45000"/>
                <a:satMod val="135000"/>
              </a:schemeClr>
              <a:prstClr val="white"/>
            </a:duotone>
          </a:blip>
          <a:stretch>
            <a:fillRect/>
          </a:stretch>
        </p:blipFill>
        <p:spPr>
          <a:xfrm>
            <a:off x="5654336" y="630696"/>
            <a:ext cx="1652354" cy="232072"/>
          </a:xfrm>
          <a:prstGeom prst="rect">
            <a:avLst/>
          </a:prstGeom>
        </p:spPr>
      </p:pic>
      <p:pic>
        <p:nvPicPr>
          <p:cNvPr id="33" name="Immagine 32"/>
          <p:cNvPicPr>
            <a:picLocks noChangeAspect="1"/>
          </p:cNvPicPr>
          <p:nvPr/>
        </p:nvPicPr>
        <p:blipFill>
          <a:blip r:embed="rId8">
            <a:duotone>
              <a:schemeClr val="accent2">
                <a:shade val="45000"/>
                <a:satMod val="135000"/>
              </a:schemeClr>
              <a:prstClr val="white"/>
            </a:duotone>
          </a:blip>
          <a:stretch>
            <a:fillRect/>
          </a:stretch>
        </p:blipFill>
        <p:spPr>
          <a:xfrm>
            <a:off x="4095000" y="1534076"/>
            <a:ext cx="528358" cy="237222"/>
          </a:xfrm>
          <a:prstGeom prst="rect">
            <a:avLst/>
          </a:prstGeom>
        </p:spPr>
      </p:pic>
      <p:sp>
        <p:nvSpPr>
          <p:cNvPr id="35" name="CasellaDiTesto 34"/>
          <p:cNvSpPr txBox="1"/>
          <p:nvPr/>
        </p:nvSpPr>
        <p:spPr>
          <a:xfrm>
            <a:off x="7173218" y="1331871"/>
            <a:ext cx="1781094" cy="400110"/>
          </a:xfrm>
          <a:prstGeom prst="rect">
            <a:avLst/>
          </a:prstGeom>
          <a:noFill/>
        </p:spPr>
        <p:txBody>
          <a:bodyPr wrap="square" rtlCol="0">
            <a:spAutoFit/>
          </a:bodyPr>
          <a:lstStyle/>
          <a:p>
            <a:r>
              <a:rPr lang="it-IT" sz="2000" b="1" dirty="0" smtClean="0">
                <a:solidFill>
                  <a:srgbClr val="003773"/>
                </a:solidFill>
              </a:rPr>
              <a:t>DIET</a:t>
            </a:r>
            <a:endParaRPr lang="it-IT" b="1" dirty="0">
              <a:solidFill>
                <a:srgbClr val="003773"/>
              </a:solidFill>
            </a:endParaRPr>
          </a:p>
        </p:txBody>
      </p:sp>
      <p:sp>
        <p:nvSpPr>
          <p:cNvPr id="40" name="Rettangolo 39"/>
          <p:cNvSpPr/>
          <p:nvPr/>
        </p:nvSpPr>
        <p:spPr>
          <a:xfrm>
            <a:off x="15062" y="6515331"/>
            <a:ext cx="12010030" cy="569387"/>
          </a:xfrm>
          <a:prstGeom prst="rect">
            <a:avLst/>
          </a:prstGeom>
        </p:spPr>
        <p:txBody>
          <a:bodyPr wrap="square">
            <a:spAutoFit/>
          </a:bodyPr>
          <a:lstStyle/>
          <a:p>
            <a:r>
              <a:rPr lang="it-IT" sz="500" dirty="0">
                <a:solidFill>
                  <a:srgbClr val="212121"/>
                </a:solidFill>
                <a:latin typeface="+mj-lt"/>
              </a:rPr>
              <a:t>Gomes AC, Hoffmann C, Mota JF. The human gut microbiota: Metabolism and perspective in obesity. Gut Microbes. 2018 Jul 4;9(4):308-325. doi: 10.1080/19490976.2018.1465157. Epub 2018 May 24. PMID: 29667480; PMCID: PMC6219651</a:t>
            </a:r>
            <a:r>
              <a:rPr lang="it-IT" sz="500" dirty="0" smtClean="0">
                <a:solidFill>
                  <a:srgbClr val="212121"/>
                </a:solidFill>
                <a:latin typeface="+mj-lt"/>
              </a:rPr>
              <a:t>.</a:t>
            </a:r>
          </a:p>
          <a:p>
            <a:r>
              <a:rPr lang="it-IT" sz="500" dirty="0">
                <a:solidFill>
                  <a:srgbClr val="212121"/>
                </a:solidFill>
                <a:latin typeface="+mj-lt"/>
              </a:rPr>
              <a:t>Cuevas-Sierra A, Ramos-Lopez O, Riezu-Boj JI, Milagro FI, Martinez JA. Diet, Gut Microbiota, and Obesity: Links with Host Genetics and Epigenetics and Potential Applications. Adv Nutr. 2019 Jan 1;10(suppl_1):S17-S30. doi: 10.1093/advances/nmy078. PMID: 30721960; PMCID: PMC6363528.</a:t>
            </a:r>
            <a:endParaRPr lang="it-IT" sz="500" dirty="0">
              <a:latin typeface="+mj-lt"/>
            </a:endParaRPr>
          </a:p>
          <a:p>
            <a:r>
              <a:rPr lang="it-IT" sz="500" dirty="0">
                <a:solidFill>
                  <a:srgbClr val="222222"/>
                </a:solidFill>
                <a:latin typeface="+mj-lt"/>
              </a:rPr>
              <a:t>Modified from Tassoni, D.S.; Macedo, R.C.O.; Delpino, F.M.; Santos, H.O. Gut Microbiota and Obesity: The Chicken or the Egg? </a:t>
            </a:r>
            <a:r>
              <a:rPr lang="it-IT" sz="500" i="1" dirty="0">
                <a:solidFill>
                  <a:srgbClr val="222222"/>
                </a:solidFill>
                <a:latin typeface="+mj-lt"/>
              </a:rPr>
              <a:t>Obesities</a:t>
            </a:r>
            <a:r>
              <a:rPr lang="it-IT" sz="500" dirty="0">
                <a:solidFill>
                  <a:srgbClr val="222222"/>
                </a:solidFill>
                <a:latin typeface="+mj-lt"/>
              </a:rPr>
              <a:t> </a:t>
            </a:r>
            <a:r>
              <a:rPr lang="it-IT" sz="500" b="1" dirty="0">
                <a:solidFill>
                  <a:srgbClr val="222222"/>
                </a:solidFill>
                <a:latin typeface="+mj-lt"/>
              </a:rPr>
              <a:t>2023</a:t>
            </a:r>
            <a:r>
              <a:rPr lang="it-IT" sz="500" dirty="0">
                <a:solidFill>
                  <a:srgbClr val="222222"/>
                </a:solidFill>
                <a:latin typeface="+mj-lt"/>
              </a:rPr>
              <a:t>, </a:t>
            </a:r>
            <a:r>
              <a:rPr lang="it-IT" sz="500" i="1" dirty="0">
                <a:solidFill>
                  <a:srgbClr val="222222"/>
                </a:solidFill>
                <a:latin typeface="+mj-lt"/>
              </a:rPr>
              <a:t>3</a:t>
            </a:r>
            <a:r>
              <a:rPr lang="it-IT" sz="500" dirty="0">
                <a:solidFill>
                  <a:srgbClr val="222222"/>
                </a:solidFill>
                <a:latin typeface="+mj-lt"/>
              </a:rPr>
              <a:t>, 296-321. https://doi.org/10.3390/obesities3040024</a:t>
            </a:r>
            <a:endParaRPr lang="it-IT" sz="500" dirty="0">
              <a:latin typeface="+mj-lt"/>
            </a:endParaRPr>
          </a:p>
          <a:p>
            <a:endParaRPr lang="it-IT" sz="800" dirty="0" smtClean="0"/>
          </a:p>
          <a:p>
            <a:endParaRPr lang="it-IT" sz="800" dirty="0"/>
          </a:p>
        </p:txBody>
      </p:sp>
      <p:grpSp>
        <p:nvGrpSpPr>
          <p:cNvPr id="2" name="Gruppo 1"/>
          <p:cNvGrpSpPr/>
          <p:nvPr/>
        </p:nvGrpSpPr>
        <p:grpSpPr>
          <a:xfrm>
            <a:off x="7954629" y="449585"/>
            <a:ext cx="4070463" cy="2115840"/>
            <a:chOff x="7954629" y="449585"/>
            <a:chExt cx="4070463" cy="2115840"/>
          </a:xfrm>
        </p:grpSpPr>
        <p:sp>
          <p:nvSpPr>
            <p:cNvPr id="36" name="CasellaDiTesto 35"/>
            <p:cNvSpPr txBox="1"/>
            <p:nvPr/>
          </p:nvSpPr>
          <p:spPr>
            <a:xfrm>
              <a:off x="7954629" y="722746"/>
              <a:ext cx="1637731" cy="461665"/>
            </a:xfrm>
            <a:prstGeom prst="rect">
              <a:avLst/>
            </a:prstGeom>
            <a:noFill/>
          </p:spPr>
          <p:txBody>
            <a:bodyPr wrap="square" rtlCol="0">
              <a:spAutoFit/>
            </a:bodyPr>
            <a:lstStyle/>
            <a:p>
              <a:r>
                <a:rPr lang="it-IT" sz="1200" b="1" dirty="0" smtClean="0">
                  <a:solidFill>
                    <a:srgbClr val="00B050"/>
                  </a:solidFill>
                </a:rPr>
                <a:t>Hig fiber diet</a:t>
              </a:r>
            </a:p>
            <a:p>
              <a:r>
                <a:rPr lang="it-IT" sz="1200" b="1" dirty="0">
                  <a:solidFill>
                    <a:srgbClr val="00B050"/>
                  </a:solidFill>
                </a:rPr>
                <a:t>M</a:t>
              </a:r>
              <a:r>
                <a:rPr lang="it-IT" sz="1200" b="1" dirty="0" smtClean="0">
                  <a:solidFill>
                    <a:srgbClr val="00B050"/>
                  </a:solidFill>
                </a:rPr>
                <a:t>editerranean diet</a:t>
              </a:r>
              <a:endParaRPr lang="it-IT" b="1" dirty="0">
                <a:solidFill>
                  <a:srgbClr val="00B050"/>
                </a:solidFill>
              </a:endParaRPr>
            </a:p>
          </p:txBody>
        </p:sp>
        <p:sp>
          <p:nvSpPr>
            <p:cNvPr id="37" name="CasellaDiTesto 36"/>
            <p:cNvSpPr txBox="1"/>
            <p:nvPr/>
          </p:nvSpPr>
          <p:spPr>
            <a:xfrm>
              <a:off x="8009265" y="1642095"/>
              <a:ext cx="1939568" cy="923330"/>
            </a:xfrm>
            <a:prstGeom prst="rect">
              <a:avLst/>
            </a:prstGeom>
            <a:noFill/>
          </p:spPr>
          <p:txBody>
            <a:bodyPr wrap="square" rtlCol="0">
              <a:spAutoFit/>
            </a:bodyPr>
            <a:lstStyle/>
            <a:p>
              <a:r>
                <a:rPr lang="it-IT" sz="1200" b="1" dirty="0" smtClean="0">
                  <a:solidFill>
                    <a:srgbClr val="C00000"/>
                  </a:solidFill>
                </a:rPr>
                <a:t>Western diet</a:t>
              </a:r>
            </a:p>
            <a:p>
              <a:r>
                <a:rPr lang="it-IT" sz="1200" b="1" dirty="0" smtClean="0">
                  <a:solidFill>
                    <a:srgbClr val="C00000"/>
                  </a:solidFill>
                </a:rPr>
                <a:t>High fat/sugar diet</a:t>
              </a:r>
            </a:p>
            <a:p>
              <a:r>
                <a:rPr lang="it-IT" sz="1200" b="1" dirty="0" smtClean="0">
                  <a:solidFill>
                    <a:srgbClr val="C00000"/>
                  </a:solidFill>
                </a:rPr>
                <a:t>High artificial sweeteners</a:t>
              </a:r>
            </a:p>
            <a:p>
              <a:endParaRPr lang="it-IT" b="1" dirty="0">
                <a:solidFill>
                  <a:srgbClr val="00B050"/>
                </a:solidFill>
              </a:endParaRPr>
            </a:p>
          </p:txBody>
        </p:sp>
        <p:pic>
          <p:nvPicPr>
            <p:cNvPr id="38" name="Picture 2" descr="Microbioma - Studio Medico Dr. Silvia Caboni"/>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333"/>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570288" y="449585"/>
              <a:ext cx="1198199" cy="87228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icrobioma - Studio Medico Dr. Silvia Caboni"/>
            <p:cNvPicPr>
              <a:picLocks noChangeAspect="1" noChangeArrowheads="1"/>
            </p:cNvPicPr>
            <p:nvPr/>
          </p:nvPicPr>
          <p:blipFill>
            <a:blip r:embed="rId11">
              <a:grayscl/>
              <a:extLst>
                <a:ext uri="{BEBA8EAE-BF5A-486C-A8C5-ECC9F3942E4B}">
                  <a14:imgProps xmlns:a14="http://schemas.microsoft.com/office/drawing/2010/main">
                    <a14:imgLayer r:embed="rId10">
                      <a14:imgEffect>
                        <a14:backgroundRemoval t="0" b="100000" l="0" r="90333"/>
                      </a14:imgEffect>
                    </a14:imgLayer>
                  </a14:imgProps>
                </a:ext>
                <a:ext uri="{28A0092B-C50C-407E-A947-70E740481C1C}">
                  <a14:useLocalDpi xmlns:a14="http://schemas.microsoft.com/office/drawing/2010/main" val="0"/>
                </a:ext>
              </a:extLst>
            </a:blip>
            <a:srcRect/>
            <a:stretch>
              <a:fillRect/>
            </a:stretch>
          </p:blipFill>
          <p:spPr bwMode="auto">
            <a:xfrm rot="659835">
              <a:off x="9591445" y="1534076"/>
              <a:ext cx="1198199" cy="87228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a:extLst>
                <a:ext uri="{FF2B5EF4-FFF2-40B4-BE49-F238E27FC236}">
                  <a16:creationId xmlns:a16="http://schemas.microsoft.com/office/drawing/2014/main" id="{F1FAEF51-2905-D884-7BF4-2E780746DEE1}"/>
                </a:ext>
              </a:extLst>
            </p:cNvPr>
            <p:cNvPicPr>
              <a:picLocks noChangeAspect="1"/>
            </p:cNvPicPr>
            <p:nvPr/>
          </p:nvPicPr>
          <p:blipFill>
            <a:blip r:embed="rId12"/>
            <a:stretch>
              <a:fillRect/>
            </a:stretch>
          </p:blipFill>
          <p:spPr>
            <a:xfrm>
              <a:off x="10745189" y="964637"/>
              <a:ext cx="1279903" cy="959927"/>
            </a:xfrm>
            <a:prstGeom prst="rect">
              <a:avLst/>
            </a:prstGeom>
          </p:spPr>
        </p:pic>
      </p:grpSp>
    </p:spTree>
    <p:extLst>
      <p:ext uri="{BB962C8B-B14F-4D97-AF65-F5344CB8AC3E}">
        <p14:creationId xmlns:p14="http://schemas.microsoft.com/office/powerpoint/2010/main" val="259471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F1FAEF51-2905-D884-7BF4-2E780746DEE1}"/>
              </a:ext>
            </a:extLst>
          </p:cNvPr>
          <p:cNvPicPr>
            <a:picLocks noChangeAspect="1"/>
          </p:cNvPicPr>
          <p:nvPr/>
        </p:nvPicPr>
        <p:blipFill>
          <a:blip r:embed="rId3"/>
          <a:stretch>
            <a:fillRect/>
          </a:stretch>
        </p:blipFill>
        <p:spPr>
          <a:xfrm>
            <a:off x="4000500" y="1714034"/>
            <a:ext cx="4100646" cy="3075484"/>
          </a:xfrm>
          <a:prstGeom prst="rect">
            <a:avLst/>
          </a:prstGeom>
        </p:spPr>
      </p:pic>
      <p:grpSp>
        <p:nvGrpSpPr>
          <p:cNvPr id="9" name="Gruppo 8"/>
          <p:cNvGrpSpPr/>
          <p:nvPr/>
        </p:nvGrpSpPr>
        <p:grpSpPr>
          <a:xfrm>
            <a:off x="3097530" y="1714034"/>
            <a:ext cx="6269501" cy="4029867"/>
            <a:chOff x="3603755" y="1773753"/>
            <a:chExt cx="5233012" cy="3272010"/>
          </a:xfrm>
        </p:grpSpPr>
        <p:pic>
          <p:nvPicPr>
            <p:cNvPr id="6" name="Picture 7">
              <a:extLst>
                <a:ext uri="{FF2B5EF4-FFF2-40B4-BE49-F238E27FC236}">
                  <a16:creationId xmlns:a16="http://schemas.microsoft.com/office/drawing/2014/main" id="{F1FAEF51-2905-D884-7BF4-2E780746DEE1}"/>
                </a:ext>
              </a:extLst>
            </p:cNvPr>
            <p:cNvPicPr>
              <a:picLocks noChangeAspect="1"/>
            </p:cNvPicPr>
            <p:nvPr/>
          </p:nvPicPr>
          <p:blipFill>
            <a:blip r:embed="rId3"/>
            <a:stretch>
              <a:fillRect/>
            </a:stretch>
          </p:blipFill>
          <p:spPr>
            <a:xfrm>
              <a:off x="4448618" y="1773753"/>
              <a:ext cx="3296240" cy="2472179"/>
            </a:xfrm>
            <a:prstGeom prst="rect">
              <a:avLst/>
            </a:prstGeom>
          </p:spPr>
        </p:pic>
        <p:sp>
          <p:nvSpPr>
            <p:cNvPr id="8" name="Rettangolo 7"/>
            <p:cNvSpPr/>
            <p:nvPr/>
          </p:nvSpPr>
          <p:spPr>
            <a:xfrm>
              <a:off x="3603755" y="1773753"/>
              <a:ext cx="5233012" cy="3272010"/>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TextBox 6">
            <a:extLst>
              <a:ext uri="{FF2B5EF4-FFF2-40B4-BE49-F238E27FC236}">
                <a16:creationId xmlns:a16="http://schemas.microsoft.com/office/drawing/2014/main" id="{9D9A8F49-2F58-1B43-1A2D-B700E4BD83E0}"/>
              </a:ext>
            </a:extLst>
          </p:cNvPr>
          <p:cNvSpPr txBox="1"/>
          <p:nvPr/>
        </p:nvSpPr>
        <p:spPr>
          <a:xfrm>
            <a:off x="245606" y="193464"/>
            <a:ext cx="6093724" cy="461665"/>
          </a:xfrm>
          <a:prstGeom prst="rect">
            <a:avLst/>
          </a:prstGeom>
          <a:noFill/>
        </p:spPr>
        <p:txBody>
          <a:bodyPr wrap="square">
            <a:spAutoFit/>
          </a:bodyPr>
          <a:lstStyle/>
          <a:p>
            <a:r>
              <a:rPr lang="it-IT" sz="2400" b="1" spc="-50" dirty="0" smtClean="0">
                <a:solidFill>
                  <a:srgbClr val="1E5082"/>
                </a:solidFill>
                <a:ea typeface="+mj-ea"/>
                <a:cs typeface="+mj-cs"/>
              </a:rPr>
              <a:t>ANAMNESI ALIMENTARE – </a:t>
            </a:r>
            <a:r>
              <a:rPr lang="it-IT" sz="2400" b="1" spc="-50" dirty="0" smtClean="0">
                <a:solidFill>
                  <a:srgbClr val="1E5082"/>
                </a:solidFill>
                <a:ea typeface="+mj-ea"/>
                <a:cs typeface="+mj-cs"/>
              </a:rPr>
              <a:t>WEIGHT REGAIN</a:t>
            </a:r>
            <a:endParaRPr lang="it-IT" sz="1000" b="1" spc="-50" dirty="0">
              <a:solidFill>
                <a:srgbClr val="1E5082"/>
              </a:solidFill>
              <a:ea typeface="+mj-ea"/>
              <a:cs typeface="+mj-cs"/>
            </a:endParaRPr>
          </a:p>
        </p:txBody>
      </p:sp>
      <p:grpSp>
        <p:nvGrpSpPr>
          <p:cNvPr id="7" name="Gruppo 6"/>
          <p:cNvGrpSpPr/>
          <p:nvPr/>
        </p:nvGrpSpPr>
        <p:grpSpPr>
          <a:xfrm>
            <a:off x="2067666" y="1505727"/>
            <a:ext cx="7144992" cy="4446480"/>
            <a:chOff x="823515" y="1195075"/>
            <a:chExt cx="7144992" cy="4446480"/>
          </a:xfrm>
        </p:grpSpPr>
        <p:pic>
          <p:nvPicPr>
            <p:cNvPr id="3" name="Picture 2">
              <a:extLst>
                <a:ext uri="{FF2B5EF4-FFF2-40B4-BE49-F238E27FC236}">
                  <a16:creationId xmlns:a16="http://schemas.microsoft.com/office/drawing/2014/main" id="{D52F3867-DDC6-0C3E-BB52-E8EA6F44E82F}"/>
                </a:ext>
              </a:extLst>
            </p:cNvPr>
            <p:cNvPicPr>
              <a:picLocks noChangeAspect="1"/>
            </p:cNvPicPr>
            <p:nvPr/>
          </p:nvPicPr>
          <p:blipFill>
            <a:blip r:embed="rId4"/>
            <a:stretch>
              <a:fillRect/>
            </a:stretch>
          </p:blipFill>
          <p:spPr>
            <a:xfrm>
              <a:off x="823515" y="1195075"/>
              <a:ext cx="7144992" cy="3925509"/>
            </a:xfrm>
            <a:prstGeom prst="rect">
              <a:avLst/>
            </a:prstGeom>
          </p:spPr>
        </p:pic>
        <p:sp>
          <p:nvSpPr>
            <p:cNvPr id="2" name="CasellaDiTesto 1"/>
            <p:cNvSpPr txBox="1"/>
            <p:nvPr/>
          </p:nvSpPr>
          <p:spPr>
            <a:xfrm>
              <a:off x="928729" y="5364556"/>
              <a:ext cx="7039778" cy="276999"/>
            </a:xfrm>
            <a:prstGeom prst="rect">
              <a:avLst/>
            </a:prstGeom>
            <a:noFill/>
          </p:spPr>
          <p:txBody>
            <a:bodyPr wrap="square" rtlCol="0">
              <a:spAutoFit/>
            </a:bodyPr>
            <a:lstStyle/>
            <a:p>
              <a:r>
                <a:rPr lang="it-IT" sz="1200" dirty="0" smtClean="0"/>
                <a:t>Busetto L et al. Eur J Int Med 2021;93:3</a:t>
              </a:r>
              <a:endParaRPr lang="it-IT" sz="1200" dirty="0"/>
            </a:p>
          </p:txBody>
        </p:sp>
      </p:grpSp>
    </p:spTree>
    <p:extLst>
      <p:ext uri="{BB962C8B-B14F-4D97-AF65-F5344CB8AC3E}">
        <p14:creationId xmlns:p14="http://schemas.microsoft.com/office/powerpoint/2010/main" val="39659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www.w3.org/XML/1998/namespace"/>
    <ds:schemaRef ds:uri="http://schemas.microsoft.com/office/2006/documentManagement/types"/>
    <ds:schemaRef ds:uri="71af3243-3dd4-4a8d-8c0d-dd76da1f02a5"/>
    <ds:schemaRef ds:uri="http://purl.org/dc/elements/1.1/"/>
    <ds:schemaRef ds:uri="16c05727-aa75-4e4a-9b5f-8a80a116589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774</TotalTime>
  <Words>1317</Words>
  <Application>Microsoft Office PowerPoint</Application>
  <PresentationFormat>Widescreen</PresentationFormat>
  <Paragraphs>143</Paragraphs>
  <Slides>9</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Wingdings</vt:lpstr>
      <vt:lpstr>RetrospectVTI</vt:lpstr>
      <vt:lpstr>L’IMPORTANZA DELL’ ANAMNESI ALIMENTARE DAL PREOPERATORIO AL WEIGHT REGAIN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Debora Porri</cp:lastModifiedBy>
  <cp:revision>42</cp:revision>
  <dcterms:created xsi:type="dcterms:W3CDTF">2022-02-27T17:36:31Z</dcterms:created>
  <dcterms:modified xsi:type="dcterms:W3CDTF">2024-05-09T07:43:31Z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